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3"/>
  </p:notesMasterIdLst>
  <p:handoutMasterIdLst>
    <p:handoutMasterId r:id="rId84"/>
  </p:handoutMasterIdLst>
  <p:sldIdLst>
    <p:sldId id="1442" r:id="rId2"/>
    <p:sldId id="1177" r:id="rId3"/>
    <p:sldId id="1178" r:id="rId4"/>
    <p:sldId id="1179" r:id="rId5"/>
    <p:sldId id="1180" r:id="rId6"/>
    <p:sldId id="1181" r:id="rId7"/>
    <p:sldId id="1182" r:id="rId8"/>
    <p:sldId id="1183" r:id="rId9"/>
    <p:sldId id="1184" r:id="rId10"/>
    <p:sldId id="1185" r:id="rId11"/>
    <p:sldId id="1186" r:id="rId12"/>
    <p:sldId id="1187" r:id="rId13"/>
    <p:sldId id="1188" r:id="rId14"/>
    <p:sldId id="1189" r:id="rId15"/>
    <p:sldId id="1190" r:id="rId16"/>
    <p:sldId id="1191" r:id="rId17"/>
    <p:sldId id="1192" r:id="rId18"/>
    <p:sldId id="1193" r:id="rId19"/>
    <p:sldId id="1194" r:id="rId20"/>
    <p:sldId id="1195" r:id="rId21"/>
    <p:sldId id="1196" r:id="rId22"/>
    <p:sldId id="1197" r:id="rId23"/>
    <p:sldId id="1198" r:id="rId24"/>
    <p:sldId id="1199" r:id="rId25"/>
    <p:sldId id="1200" r:id="rId26"/>
    <p:sldId id="1201" r:id="rId27"/>
    <p:sldId id="1202" r:id="rId28"/>
    <p:sldId id="1203" r:id="rId29"/>
    <p:sldId id="1204" r:id="rId30"/>
    <p:sldId id="1205" r:id="rId31"/>
    <p:sldId id="1206" r:id="rId32"/>
    <p:sldId id="1207" r:id="rId33"/>
    <p:sldId id="1208" r:id="rId34"/>
    <p:sldId id="1209" r:id="rId35"/>
    <p:sldId id="1210" r:id="rId36"/>
    <p:sldId id="1211" r:id="rId37"/>
    <p:sldId id="1212" r:id="rId38"/>
    <p:sldId id="1213" r:id="rId39"/>
    <p:sldId id="1214" r:id="rId40"/>
    <p:sldId id="1215" r:id="rId41"/>
    <p:sldId id="1216" r:id="rId42"/>
    <p:sldId id="1217" r:id="rId43"/>
    <p:sldId id="1218" r:id="rId44"/>
    <p:sldId id="1219" r:id="rId45"/>
    <p:sldId id="1441" r:id="rId46"/>
    <p:sldId id="1220" r:id="rId47"/>
    <p:sldId id="1221" r:id="rId48"/>
    <p:sldId id="1222" r:id="rId49"/>
    <p:sldId id="1223" r:id="rId50"/>
    <p:sldId id="1224" r:id="rId51"/>
    <p:sldId id="1225" r:id="rId52"/>
    <p:sldId id="1226" r:id="rId53"/>
    <p:sldId id="1227" r:id="rId54"/>
    <p:sldId id="1228" r:id="rId55"/>
    <p:sldId id="1229" r:id="rId56"/>
    <p:sldId id="1230" r:id="rId57"/>
    <p:sldId id="1231" r:id="rId58"/>
    <p:sldId id="1232" r:id="rId59"/>
    <p:sldId id="1233" r:id="rId60"/>
    <p:sldId id="1234" r:id="rId61"/>
    <p:sldId id="1235" r:id="rId62"/>
    <p:sldId id="1236" r:id="rId63"/>
    <p:sldId id="1237" r:id="rId64"/>
    <p:sldId id="1238" r:id="rId65"/>
    <p:sldId id="1239" r:id="rId66"/>
    <p:sldId id="1240" r:id="rId67"/>
    <p:sldId id="1241" r:id="rId68"/>
    <p:sldId id="1242" r:id="rId69"/>
    <p:sldId id="1243" r:id="rId70"/>
    <p:sldId id="1244" r:id="rId71"/>
    <p:sldId id="1245" r:id="rId72"/>
    <p:sldId id="1246" r:id="rId73"/>
    <p:sldId id="1247" r:id="rId74"/>
    <p:sldId id="1248" r:id="rId75"/>
    <p:sldId id="1249" r:id="rId76"/>
    <p:sldId id="1250" r:id="rId77"/>
    <p:sldId id="1251" r:id="rId78"/>
    <p:sldId id="1252" r:id="rId79"/>
    <p:sldId id="1253" r:id="rId80"/>
    <p:sldId id="1254" r:id="rId81"/>
    <p:sldId id="1429" r:id="rId82"/>
  </p:sldIdLst>
  <p:sldSz cx="9144000" cy="6858000" type="screen4x3"/>
  <p:notesSz cx="9942513" cy="68103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9933"/>
    <a:srgbClr val="FF66FF"/>
    <a:srgbClr val="00FF00"/>
    <a:srgbClr val="0000FF"/>
    <a:srgbClr val="FF99FF"/>
    <a:srgbClr val="0000CC"/>
    <a:srgbClr val="FF6699"/>
    <a:srgbClr val="FF9999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snapVertSplitter="1" vertBarState="minimized" horzBarState="maximized">
    <p:restoredLeft sz="15666" autoAdjust="0"/>
    <p:restoredTop sz="94622" autoAdjust="0"/>
  </p:normalViewPr>
  <p:slideViewPr>
    <p:cSldViewPr>
      <p:cViewPr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handoutMaster" Target="handoutMasters/handoutMaster1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79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34928"/>
            <a:ext cx="7954010" cy="30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4C871E-7E11-4107-94EC-313503F68AC8}" type="slidenum">
              <a:rPr lang="ru-RU" smtClean="0"/>
              <a:pPr/>
              <a:t>66</a:t>
            </a:fld>
            <a:endParaRPr lang="ru-RU" dirty="0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2030BD-A633-413B-BAE5-C972B376946F}" type="slidenum">
              <a:rPr lang="ru-RU" smtClean="0"/>
              <a:pPr/>
              <a:t>67</a:t>
            </a:fld>
            <a:endParaRPr lang="ru-RU" dirty="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8F0187-740C-4926-871A-FCAB21ED7898}" type="slidenum">
              <a:rPr lang="ru-RU" smtClean="0"/>
              <a:pPr/>
              <a:t>68</a:t>
            </a:fld>
            <a:endParaRPr lang="ru-RU" dirty="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8F0187-740C-4926-871A-FCAB21ED7898}" type="slidenum">
              <a:rPr lang="ru-RU" smtClean="0"/>
              <a:pPr/>
              <a:t>69</a:t>
            </a:fld>
            <a:endParaRPr lang="ru-RU" dirty="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FB52F4-90F1-4C95-9639-ED5868D1496E}" type="slidenum">
              <a:rPr lang="ru-RU" smtClean="0"/>
              <a:pPr/>
              <a:t>70</a:t>
            </a:fld>
            <a:endParaRPr lang="ru-RU" dirty="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D6BA24-52B3-4D90-B276-1B701AD6C636}" type="slidenum">
              <a:rPr lang="ru-RU" smtClean="0"/>
              <a:pPr/>
              <a:t>71</a:t>
            </a:fld>
            <a:endParaRPr lang="ru-RU" dirty="0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50349A-5687-4C12-BC10-028F2C5F3814}" type="slidenum">
              <a:rPr lang="ru-RU" smtClean="0"/>
              <a:pPr/>
              <a:t>72</a:t>
            </a:fld>
            <a:endParaRPr lang="ru-RU" dirty="0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FFEFF9-D77A-4F2C-914E-912CB1E4AFDA}" type="slidenum">
              <a:rPr lang="ru-RU" smtClean="0"/>
              <a:pPr/>
              <a:t>73</a:t>
            </a:fld>
            <a:endParaRPr lang="ru-RU" dirty="0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FFEFF9-D77A-4F2C-914E-912CB1E4AFDA}" type="slidenum">
              <a:rPr lang="ru-RU" smtClean="0"/>
              <a:pPr/>
              <a:t>74</a:t>
            </a:fld>
            <a:endParaRPr lang="ru-RU" dirty="0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058315-ADD9-4431-9BAB-3BBAD8C994A1}" type="slidenum">
              <a:rPr lang="ru-RU" smtClean="0"/>
              <a:pPr/>
              <a:t>75</a:t>
            </a:fld>
            <a:endParaRPr lang="ru-RU" dirty="0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138FFF-E37F-4B3A-999E-E8C4F329C72A}" type="slidenum">
              <a:rPr lang="ru-RU" smtClean="0"/>
              <a:pPr/>
              <a:t>58</a:t>
            </a:fld>
            <a:endParaRPr lang="ru-RU" dirty="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99E6CE-7F6A-4E20-8089-B314154C2E97}" type="slidenum">
              <a:rPr lang="ru-RU" smtClean="0"/>
              <a:pPr/>
              <a:t>76</a:t>
            </a:fld>
            <a:endParaRPr lang="ru-RU" dirty="0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846FD6-6BB0-4582-92C1-BE1AED7E3FA3}" type="slidenum">
              <a:rPr lang="ru-RU" smtClean="0"/>
              <a:pPr/>
              <a:t>77</a:t>
            </a:fld>
            <a:endParaRPr lang="ru-RU" dirty="0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846FD6-6BB0-4582-92C1-BE1AED7E3FA3}" type="slidenum">
              <a:rPr lang="ru-RU" smtClean="0"/>
              <a:pPr/>
              <a:t>78</a:t>
            </a:fld>
            <a:endParaRPr lang="ru-RU" dirty="0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13DF56-63F9-4629-A136-653B83AB2755}" type="slidenum">
              <a:rPr lang="ru-RU" smtClean="0"/>
              <a:pPr/>
              <a:t>79</a:t>
            </a:fld>
            <a:endParaRPr lang="ru-RU" dirty="0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C4C92B-B95E-441A-B21E-8E26CA92DBE6}" type="slidenum">
              <a:rPr lang="ru-RU" smtClean="0"/>
              <a:pPr/>
              <a:t>80</a:t>
            </a:fld>
            <a:endParaRPr lang="ru-RU" dirty="0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A8202F-ACA6-463A-8199-F1F640EDB6F2}" type="slidenum">
              <a:rPr lang="ru-RU" smtClean="0"/>
              <a:pPr/>
              <a:t>81</a:t>
            </a:fld>
            <a:endParaRPr lang="ru-RU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138FFF-E37F-4B3A-999E-E8C4F329C72A}" type="slidenum">
              <a:rPr lang="ru-RU" smtClean="0"/>
              <a:pPr/>
              <a:t>59</a:t>
            </a:fld>
            <a:endParaRPr lang="ru-RU" dirty="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138FFF-E37F-4B3A-999E-E8C4F329C72A}" type="slidenum">
              <a:rPr lang="ru-RU" smtClean="0"/>
              <a:pPr/>
              <a:t>60</a:t>
            </a:fld>
            <a:endParaRPr lang="ru-RU" dirty="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E53F0D-D066-4268-9C8F-35C364603E01}" type="slidenum">
              <a:rPr lang="ru-RU" smtClean="0"/>
              <a:pPr/>
              <a:t>61</a:t>
            </a:fld>
            <a:endParaRPr lang="ru-RU" dirty="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70B014-5FE3-4280-B849-F0E6FFB603DF}" type="slidenum">
              <a:rPr lang="ru-RU" smtClean="0"/>
              <a:pPr/>
              <a:t>62</a:t>
            </a:fld>
            <a:endParaRPr lang="ru-RU" dirty="0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0FF97-5CAF-4590-9C54-898FF02759E8}" type="slidenum">
              <a:rPr lang="ru-RU" smtClean="0"/>
              <a:pPr/>
              <a:t>63</a:t>
            </a:fld>
            <a:endParaRPr lang="ru-RU" dirty="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0FF97-5CAF-4590-9C54-898FF02759E8}" type="slidenum">
              <a:rPr lang="ru-RU" smtClean="0"/>
              <a:pPr/>
              <a:t>64</a:t>
            </a:fld>
            <a:endParaRPr lang="ru-RU" dirty="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0FF97-5CAF-4590-9C54-898FF02759E8}" type="slidenum">
              <a:rPr lang="ru-RU" smtClean="0"/>
              <a:pPr/>
              <a:t>65</a:t>
            </a:fld>
            <a:endParaRPr lang="ru-RU" dirty="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</a:t>
            </a:r>
            <a:r>
              <a:rPr lang="ru-RU" sz="4000" b="1" dirty="0" smtClean="0">
                <a:solidFill>
                  <a:schemeClr val="bg1"/>
                </a:solidFill>
              </a:rPr>
              <a:t>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7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Сведение </a:t>
            </a:r>
            <a:r>
              <a:rPr lang="ru-RU" sz="3600" b="1" dirty="0" smtClean="0">
                <a:solidFill>
                  <a:schemeClr val="bg1"/>
                </a:solidFill>
              </a:rPr>
              <a:t>модусов простого категорического силлогизма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к модусам первой фигуры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7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89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81290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6154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200025"/>
            <a:ext cx="9144000" cy="1143000"/>
          </a:xfrm>
        </p:spPr>
        <p:txBody>
          <a:bodyPr lIns="0" rIns="0"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m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chemeClr val="accent3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nt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30" dirty="0" smtClean="0">
                <a:solidFill>
                  <a:schemeClr val="bg1"/>
                </a:solidFill>
              </a:rPr>
              <a:t>простыми обращениями и перестановкой посылок</a:t>
            </a:r>
            <a:endParaRPr lang="ru-RU" sz="2600" b="1" spc="-30" dirty="0" smtClean="0">
              <a:solidFill>
                <a:schemeClr val="bg1"/>
              </a:solidFill>
            </a:endParaRPr>
          </a:p>
        </p:txBody>
      </p:sp>
      <p:sp>
        <p:nvSpPr>
          <p:cNvPr id="481292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br>
              <a:rPr lang="ru-RU" sz="2000" dirty="0" smtClean="0">
                <a:solidFill>
                  <a:srgbClr val="0000FF"/>
                </a:solidFill>
              </a:rPr>
            </a:br>
            <a:endParaRPr lang="ru-RU" sz="700" dirty="0">
              <a:solidFill>
                <a:srgbClr val="0000FF"/>
              </a:solidFill>
            </a:endParaRPr>
          </a:p>
        </p:txBody>
      </p:sp>
      <p:sp>
        <p:nvSpPr>
          <p:cNvPr id="481293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81294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600" dirty="0" smtClean="0">
                <a:solidFill>
                  <a:srgbClr val="0000FF"/>
                </a:solidFill>
              </a:rPr>
              <a:t/>
            </a:r>
            <a:br>
              <a:rPr lang="ru-RU" sz="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95" name="Oval 15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81296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1297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98" name="Oval 18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81307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81308" name="Rectangle 28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r>
              <a:rPr lang="ru-RU" sz="1600" dirty="0" smtClean="0">
                <a:solidFill>
                  <a:srgbClr val="0000CC"/>
                </a:solidFill>
              </a:rPr>
              <a:t>не есть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второй фигуры </a:t>
            </a:r>
            <a:r>
              <a:rPr lang="en-US" dirty="0" smtClean="0">
                <a:solidFill>
                  <a:srgbClr val="FF66FF"/>
                </a:solidFill>
              </a:rPr>
              <a:t>C</a:t>
            </a:r>
            <a:r>
              <a:rPr lang="en-US" dirty="0" smtClean="0"/>
              <a:t>amestres</a:t>
            </a:r>
            <a:r>
              <a:rPr lang="ru-RU" dirty="0" smtClean="0"/>
              <a:t> сводится к модусу </a:t>
            </a:r>
            <a:r>
              <a:rPr lang="en-US" dirty="0" smtClean="0">
                <a:solidFill>
                  <a:srgbClr val="FF66FF"/>
                </a:solidFill>
              </a:rPr>
              <a:t>C</a:t>
            </a:r>
            <a:r>
              <a:rPr lang="en-US" dirty="0" smtClean="0"/>
              <a:t>elarent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</a:t>
            </a:r>
            <a:r>
              <a:rPr lang="en-US" dirty="0" smtClean="0"/>
              <a:t> </a:t>
            </a:r>
            <a:r>
              <a:rPr lang="ru-RU" dirty="0" smtClean="0">
                <a:latin typeface="+mj-lt"/>
              </a:rPr>
              <a:t>мен</a:t>
            </a:r>
            <a:r>
              <a:rPr lang="ru-RU" dirty="0" smtClean="0"/>
              <a:t>ьшей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общеотрицательной</a:t>
            </a:r>
            <a:r>
              <a:rPr lang="ru-RU" dirty="0" smtClean="0"/>
              <a:t> посылки,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второго слога 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с последующей </a:t>
            </a:r>
            <a:r>
              <a:rPr lang="ru-RU" dirty="0" smtClean="0">
                <a:solidFill>
                  <a:srgbClr val="00FF00"/>
                </a:solidFill>
              </a:rPr>
              <a:t>перестановкой посылок</a:t>
            </a:r>
            <a:r>
              <a:rPr lang="ru-RU" dirty="0" smtClean="0"/>
              <a:t>, 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M</a:t>
            </a:r>
            <a:r>
              <a:rPr lang="ru-RU" dirty="0" smtClean="0"/>
              <a:t> между гласными первого и второго слогов, </a:t>
            </a:r>
          </a:p>
          <a:p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простым обращением </a:t>
            </a:r>
            <a:r>
              <a:rPr lang="ru-RU" dirty="0" smtClean="0"/>
              <a:t>полученного после этих операций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общеотрицательного</a:t>
            </a:r>
            <a:r>
              <a:rPr lang="ru-RU" dirty="0" smtClean="0"/>
              <a:t> вывода,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третьего слога 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8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8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8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1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8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1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1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-0.31059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81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1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1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8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1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8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7" grpId="0" animBg="1"/>
      <p:bldP spid="481289" grpId="0" animBg="1"/>
      <p:bldP spid="481290" grpId="0" animBg="1"/>
      <p:bldP spid="481292" grpId="0" animBg="1"/>
      <p:bldP spid="481293" grpId="0" animBg="1"/>
      <p:bldP spid="481294" grpId="0" animBg="1"/>
      <p:bldP spid="481295" grpId="0" animBg="1"/>
      <p:bldP spid="481296" grpId="0" animBg="1"/>
      <p:bldP spid="481297" grpId="0" animBg="1"/>
      <p:bldP spid="481298" grpId="0" animBg="1"/>
      <p:bldP spid="481307" grpId="0" animBg="1"/>
      <p:bldP spid="481307" grpId="1" animBg="1"/>
      <p:bldP spid="481307" grpId="2" animBg="1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7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89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90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92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93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рыба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81294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95" name="Oval 15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81296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1297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81298" name="Oval 18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81307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latin typeface="+mj-lt"/>
              </a:rPr>
              <a:t>Б</a:t>
            </a:r>
            <a:r>
              <a:rPr lang="fr-FR" sz="1800" b="1" baseline="0" dirty="0" smtClean="0">
                <a:latin typeface="+mj-lt"/>
                <a:cs typeface="Times New Roman"/>
              </a:rPr>
              <a:t>ó</a:t>
            </a:r>
            <a:r>
              <a:rPr lang="ru-RU" sz="1800" b="1" baseline="0" dirty="0" smtClean="0">
                <a:latin typeface="+mj-lt"/>
              </a:rPr>
              <a:t>л</a:t>
            </a:r>
            <a:r>
              <a:rPr lang="ru-RU" sz="1800" b="1" baseline="0" dirty="0" smtClean="0"/>
              <a:t>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21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200025"/>
            <a:ext cx="9144000" cy="1143000"/>
          </a:xfrm>
        </p:spPr>
        <p:txBody>
          <a:bodyPr lIns="0" rIns="0"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m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chemeClr val="accent3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nt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30" dirty="0" smtClean="0">
                <a:solidFill>
                  <a:schemeClr val="bg1"/>
                </a:solidFill>
              </a:rPr>
              <a:t>простыми обращениями и перестановкой посылок</a:t>
            </a:r>
            <a:endParaRPr lang="ru-RU" sz="2600" b="1" spc="-3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4751388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Обращаем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общеотрицательную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/>
              <a:t>меньшую посылку.</a:t>
            </a:r>
            <a:endParaRPr lang="ru-RU" sz="1800" b="1" baseline="0" dirty="0"/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391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392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393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394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6395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396" name="Oval 15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6398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6399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400" name="Oval 18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4" name="Rectangle 11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nt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600" b="1" i="0" u="none" strike="noStrike" kern="0" cap="none" spc="-3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17412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14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15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16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17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7418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19" name="Oval 15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7421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7422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23" name="Oval 18"/>
          <p:cNvSpPr>
            <a:spLocks noChangeAspect="1" noChangeArrowheads="1"/>
          </p:cNvSpPr>
          <p:nvPr/>
        </p:nvSpPr>
        <p:spPr bwMode="auto">
          <a:xfrm>
            <a:off x="3057525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7424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425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6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8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>
                <a:solidFill>
                  <a:srgbClr val="FF66FF"/>
                </a:solidFill>
              </a:rPr>
              <a:t>Фигура получилась не </a:t>
            </a:r>
            <a:r>
              <a:rPr lang="ru-RU" sz="1800" b="1" baseline="0" dirty="0" smtClean="0">
                <a:solidFill>
                  <a:srgbClr val="FF66FF"/>
                </a:solidFill>
              </a:rPr>
              <a:t>1-я</a:t>
            </a:r>
            <a:r>
              <a:rPr lang="ru-RU" sz="1800" b="1" baseline="0" dirty="0">
                <a:solidFill>
                  <a:srgbClr val="FF66FF"/>
                </a:solidFill>
              </a:rPr>
              <a:t>, а </a:t>
            </a:r>
            <a:r>
              <a:rPr lang="ru-RU" sz="1800" b="1" baseline="0" dirty="0" smtClean="0">
                <a:solidFill>
                  <a:srgbClr val="FF66FF"/>
                </a:solidFill>
              </a:rPr>
              <a:t>4-я</a:t>
            </a:r>
            <a:r>
              <a:rPr lang="ru-RU" sz="1800" b="1" baseline="0" dirty="0">
                <a:solidFill>
                  <a:srgbClr val="FF66FF"/>
                </a:solidFill>
              </a:rPr>
              <a:t>.</a:t>
            </a:r>
          </a:p>
        </p:txBody>
      </p:sp>
      <p:sp>
        <p:nvSpPr>
          <p:cNvPr id="24" name="Rectangle 11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nt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600" b="1" i="0" u="none" strike="noStrike" kern="0" cap="none" spc="-3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18436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37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38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39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4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41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844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43" name="Oval 15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8445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8446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47" name="Oval 18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8448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49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8450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рыба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51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Меняем посылки местами.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25" name="Rectangle 11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nt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600" b="1" i="0" u="none" strike="noStrike" kern="0" cap="none" spc="-3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35"/>
          <p:cNvSpPr>
            <a:spLocks noChangeArrowheads="1"/>
          </p:cNvSpPr>
          <p:nvPr/>
        </p:nvSpPr>
        <p:spPr bwMode="auto">
          <a:xfrm>
            <a:off x="6081713" y="5432425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" name="AutoShape 8"/>
          <p:cNvSpPr>
            <a:spLocks noChangeArrowheads="1"/>
          </p:cNvSpPr>
          <p:nvPr/>
        </p:nvSpPr>
        <p:spPr bwMode="auto">
          <a:xfrm>
            <a:off x="6084000" y="33480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 rot="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не </a:t>
            </a:r>
            <a:r>
              <a:rPr lang="ru-RU" sz="1800" b="1" baseline="0" dirty="0" smtClean="0">
                <a:solidFill>
                  <a:schemeClr val="accent1"/>
                </a:solidFill>
              </a:rPr>
              <a:t>есть</a:t>
            </a:r>
            <a:endParaRPr lang="ru-RU" sz="1800" b="1" baseline="0" dirty="0">
              <a:solidFill>
                <a:schemeClr val="accent1"/>
              </a:solidFill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 rot="1500000">
            <a:off x="576000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9464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467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468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9469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470" name="Oval 15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9473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474" name="Oval 18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6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8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1" name="Oval 33"/>
          <p:cNvSpPr>
            <a:spLocks noChangeAspect="1" noChangeArrowheads="1"/>
          </p:cNvSpPr>
          <p:nvPr/>
        </p:nvSpPr>
        <p:spPr bwMode="auto">
          <a:xfrm>
            <a:off x="75564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4" name="Oval 19"/>
          <p:cNvSpPr>
            <a:spLocks noChangeAspect="1" noChangeArrowheads="1"/>
          </p:cNvSpPr>
          <p:nvPr/>
        </p:nvSpPr>
        <p:spPr bwMode="auto">
          <a:xfrm>
            <a:off x="7560000" y="2988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" name="Oval 37"/>
          <p:cNvSpPr>
            <a:spLocks noChangeAspect="1" noChangeArrowheads="1"/>
          </p:cNvSpPr>
          <p:nvPr/>
        </p:nvSpPr>
        <p:spPr bwMode="auto">
          <a:xfrm>
            <a:off x="4678363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2" name="Oval 36"/>
          <p:cNvSpPr>
            <a:spLocks noChangeAspect="1" noChangeArrowheads="1"/>
          </p:cNvSpPr>
          <p:nvPr/>
        </p:nvSpPr>
        <p:spPr bwMode="auto">
          <a:xfrm>
            <a:off x="75565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0" name="AutoShape 6"/>
          <p:cNvSpPr>
            <a:spLocks noChangeArrowheads="1"/>
          </p:cNvSpPr>
          <p:nvPr/>
        </p:nvSpPr>
        <p:spPr bwMode="auto">
          <a:xfrm>
            <a:off x="6084000" y="18367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" name="Oval 32"/>
          <p:cNvSpPr>
            <a:spLocks noChangeAspect="1" noChangeArrowheads="1"/>
          </p:cNvSpPr>
          <p:nvPr/>
        </p:nvSpPr>
        <p:spPr bwMode="auto">
          <a:xfrm>
            <a:off x="4680000" y="147637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2" name="Oval 28"/>
          <p:cNvSpPr>
            <a:spLocks noChangeAspect="1" noChangeArrowheads="1"/>
          </p:cNvSpPr>
          <p:nvPr/>
        </p:nvSpPr>
        <p:spPr bwMode="auto">
          <a:xfrm>
            <a:off x="468000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6" name="Rectangle 11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nt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600" b="1" i="0" u="none" strike="noStrike" kern="0" cap="none" spc="-3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7" grpId="0" animBg="1"/>
      <p:bldP spid="37" grpId="1" animBg="1"/>
      <p:bldP spid="37" grpId="2" animBg="1"/>
      <p:bldP spid="34" grpId="0" animBg="1"/>
      <p:bldP spid="40" grpId="0" animBg="1"/>
      <p:bldP spid="42" grpId="0" animBg="1"/>
      <p:bldP spid="50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4679950" y="50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Обращаем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</a:rPr>
              <a:t>общеотрицательный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/>
              <a:t>вывод.</a:t>
            </a:r>
            <a:endParaRPr lang="ru-RU" sz="1800" b="1" baseline="0" dirty="0"/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484" name="Oval 19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485" name="AutoShape 8"/>
          <p:cNvSpPr>
            <a:spLocks noChangeArrowheads="1"/>
          </p:cNvSpPr>
          <p:nvPr/>
        </p:nvSpPr>
        <p:spPr bwMode="auto">
          <a:xfrm>
            <a:off x="6083300" y="33480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86" name="Oval 28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87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488" name="AutoShape 6"/>
          <p:cNvSpPr>
            <a:spLocks noChangeArrowheads="1"/>
          </p:cNvSpPr>
          <p:nvPr/>
        </p:nvSpPr>
        <p:spPr bwMode="auto">
          <a:xfrm>
            <a:off x="6083300" y="18367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89" name="Oval 32"/>
          <p:cNvSpPr>
            <a:spLocks noChangeAspect="1" noChangeArrowheads="1"/>
          </p:cNvSpPr>
          <p:nvPr/>
        </p:nvSpPr>
        <p:spPr bwMode="auto">
          <a:xfrm>
            <a:off x="4678363" y="147637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рыба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90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91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92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93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94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495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96" name="Oval 15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498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499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500" name="Oval 18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501" name="Rectangle 21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5" name="Rectangle 11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nt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600" b="1" i="0" u="none" strike="noStrike" kern="0" cap="none" spc="-3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35"/>
          <p:cNvSpPr>
            <a:spLocks noChangeArrowheads="1"/>
          </p:cNvSpPr>
          <p:nvPr/>
        </p:nvSpPr>
        <p:spPr bwMode="auto">
          <a:xfrm>
            <a:off x="6081713" y="5432425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" name="Oval 18"/>
          <p:cNvSpPr>
            <a:spLocks noChangeAspect="1" noChangeArrowheads="1"/>
          </p:cNvSpPr>
          <p:nvPr/>
        </p:nvSpPr>
        <p:spPr bwMode="auto">
          <a:xfrm>
            <a:off x="7559675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6" name="Oval 1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510" name="Oval 19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511" name="AutoShape 8"/>
          <p:cNvSpPr>
            <a:spLocks noChangeArrowheads="1"/>
          </p:cNvSpPr>
          <p:nvPr/>
        </p:nvSpPr>
        <p:spPr bwMode="auto">
          <a:xfrm>
            <a:off x="6083300" y="33480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12" name="Oval 28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13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514" name="AutoShape 6"/>
          <p:cNvSpPr>
            <a:spLocks noChangeArrowheads="1"/>
          </p:cNvSpPr>
          <p:nvPr/>
        </p:nvSpPr>
        <p:spPr bwMode="auto">
          <a:xfrm>
            <a:off x="6083300" y="18367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15" name="Oval 32"/>
          <p:cNvSpPr>
            <a:spLocks noChangeAspect="1" noChangeArrowheads="1"/>
          </p:cNvSpPr>
          <p:nvPr/>
        </p:nvSpPr>
        <p:spPr bwMode="auto">
          <a:xfrm>
            <a:off x="4678363" y="147637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рыба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16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17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18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19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20" name="Oval 13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521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22" name="Oval 15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524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525" name="Oval 17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526" name="Oval 18"/>
          <p:cNvSpPr>
            <a:spLocks noChangeAspect="1" noChangeArrowheads="1"/>
          </p:cNvSpPr>
          <p:nvPr/>
        </p:nvSpPr>
        <p:spPr bwMode="auto">
          <a:xfrm>
            <a:off x="30600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щука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527" name="Rectangle 21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11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nt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600" b="1" i="0" u="none" strike="noStrike" kern="0" cap="none" spc="-3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7" grpId="0" animBg="1"/>
      <p:bldP spid="47" grpId="1" animBg="1"/>
      <p:bldP spid="46" grpId="0" animBg="1"/>
      <p:bldP spid="46" grpId="1" animBg="1"/>
      <p:bldP spid="21516" grpId="0" animBg="1"/>
      <p:bldP spid="21516" grpId="1" animBg="1"/>
      <p:bldP spid="21525" grpId="0" animBg="1"/>
      <p:bldP spid="21525" grpId="1" animBg="1"/>
      <p:bldP spid="21526" grpId="0" animBg="1"/>
      <p:bldP spid="2152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8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9240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9241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6630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dirty="0" smtClean="0">
                <a:solidFill>
                  <a:schemeClr val="bg1"/>
                </a:solidFill>
              </a:rPr>
              <a:t>n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  <p:sp>
        <p:nvSpPr>
          <p:cNvPr id="479243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endParaRPr lang="ru-RU" sz="1800" b="1" baseline="0" dirty="0">
              <a:solidFill>
                <a:srgbClr val="0000FF"/>
              </a:solidFill>
            </a:endParaRPr>
          </a:p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собака</a:t>
            </a:r>
            <a:br>
              <a:rPr lang="ru-RU" sz="2000" b="1" baseline="0" dirty="0" smtClean="0">
                <a:solidFill>
                  <a:srgbClr val="0000FF"/>
                </a:solidFill>
              </a:rPr>
            </a:br>
            <a:endParaRPr lang="ru-RU" sz="600" b="1" baseline="0" dirty="0">
              <a:solidFill>
                <a:srgbClr val="0000FF"/>
              </a:solidFill>
            </a:endParaRPr>
          </a:p>
        </p:txBody>
      </p:sp>
      <p:sp>
        <p:nvSpPr>
          <p:cNvPr id="479244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кошка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5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600" b="1" baseline="0" dirty="0" smtClean="0">
              <a:solidFill>
                <a:srgbClr val="0000FF"/>
              </a:solidFill>
            </a:endParaRPr>
          </a:p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животные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6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кошки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7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9248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животные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9" name="Oval 17"/>
          <p:cNvSpPr>
            <a:spLocks noChangeAspect="1" noChangeArrowheads="1"/>
          </p:cNvSpPr>
          <p:nvPr/>
        </p:nvSpPr>
        <p:spPr bwMode="auto">
          <a:xfrm>
            <a:off x="3057525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собаки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61" name="Rectangle 29"/>
          <p:cNvSpPr>
            <a:spLocks noChangeArrowheads="1"/>
          </p:cNvSpPr>
          <p:nvPr/>
        </p:nvSpPr>
        <p:spPr bwMode="auto">
          <a:xfrm rot="5400000">
            <a:off x="3312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79262" name="Rectangle 30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н</a:t>
            </a:r>
            <a:r>
              <a:rPr lang="ru-RU" sz="1600" b="1" baseline="0" dirty="0" smtClean="0">
                <a:solidFill>
                  <a:srgbClr val="0000CC"/>
                </a:solidFill>
              </a:rPr>
              <a:t>е суть</a:t>
            </a:r>
            <a:endParaRPr lang="ru-RU" sz="1600" b="1" baseline="0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второй фигуры </a:t>
            </a:r>
            <a:r>
              <a:rPr lang="en-US" dirty="0" smtClean="0">
                <a:solidFill>
                  <a:srgbClr val="FF66CC"/>
                </a:solidFill>
              </a:rPr>
              <a:t>F</a:t>
            </a:r>
            <a:r>
              <a:rPr lang="en-US" dirty="0" smtClean="0"/>
              <a:t>estino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CC"/>
                </a:solidFill>
              </a:rPr>
              <a:t>F</a:t>
            </a:r>
            <a:r>
              <a:rPr lang="en-US" dirty="0" smtClean="0"/>
              <a:t>erio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j-lt"/>
              </a:rPr>
              <a:t>б</a:t>
            </a:r>
            <a:r>
              <a:rPr lang="fr-FR" dirty="0" smtClean="0">
                <a:latin typeface="+mj-lt"/>
                <a:cs typeface="Times New Roman"/>
              </a:rPr>
              <a:t>ó</a:t>
            </a:r>
            <a:r>
              <a:rPr lang="ru-RU" dirty="0" smtClean="0">
                <a:latin typeface="+mj-lt"/>
              </a:rPr>
              <a:t>л</a:t>
            </a:r>
            <a:r>
              <a:rPr lang="ru-RU" dirty="0" smtClean="0"/>
              <a:t>ьшей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общеотрицательной</a:t>
            </a:r>
            <a:r>
              <a:rPr lang="ru-RU" dirty="0" smtClean="0"/>
              <a:t> 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первого слога 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меньшая посылка не меняется.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7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-0.31059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9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9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8" grpId="0" animBg="1"/>
      <p:bldP spid="479240" grpId="0" animBg="1"/>
      <p:bldP spid="479241" grpId="0" animBg="1"/>
      <p:bldP spid="479243" grpId="0" animBg="1"/>
      <p:bldP spid="479244" grpId="0" animBg="1"/>
      <p:bldP spid="479245" grpId="0" animBg="1"/>
      <p:bldP spid="479246" grpId="0" animBg="1"/>
      <p:bldP spid="479247" grpId="0" animBg="1"/>
      <p:bldP spid="479248" grpId="0" animBg="1"/>
      <p:bldP spid="479249" grpId="0" animBg="1"/>
      <p:bldP spid="479261" grpId="0" animBg="1"/>
      <p:bldP spid="479261" grpId="1" animBg="1"/>
      <p:bldP spid="479261" grpId="2" animBg="1"/>
      <p:bldP spid="1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8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9240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9241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3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собака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4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кошка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5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6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кошки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7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9248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9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собаки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61" name="Rectangle 29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00FF00"/>
                </a:solidFill>
              </a:rPr>
              <a:t>Обращаем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общеотрицательную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/>
              <a:t>б</a:t>
            </a:r>
            <a:r>
              <a:rPr lang="fr-FR" dirty="0" smtClean="0">
                <a:cs typeface="Times New Roman"/>
              </a:rPr>
              <a:t>ó</a:t>
            </a:r>
            <a:r>
              <a:rPr lang="ru-RU" dirty="0" smtClean="0"/>
              <a:t>льшую посылку.</a:t>
            </a:r>
            <a:endParaRPr lang="ru-RU" dirty="0"/>
          </a:p>
        </p:txBody>
      </p:sp>
      <p:sp>
        <p:nvSpPr>
          <p:cNvPr id="20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dirty="0" smtClean="0">
                <a:solidFill>
                  <a:schemeClr val="bg1"/>
                </a:solidFill>
              </a:rPr>
              <a:t>n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84000" y="1602000"/>
            <a:ext cx="5976000" cy="3816000"/>
          </a:xfrm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Логический смысл и процедуры сведения 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к первой фигуре</a:t>
            </a:r>
          </a:p>
          <a:p>
            <a:pPr marL="742950" lvl="2" indent="-342900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Простое обращение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742950" lvl="2" indent="-342900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Обращение с ограничением</a:t>
            </a:r>
          </a:p>
          <a:p>
            <a:pPr marL="742950" lvl="2" indent="-342900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Перестановка посылок</a:t>
            </a:r>
          </a:p>
          <a:p>
            <a:pPr marL="742950" lvl="2" indent="-342900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Приведение к нелепости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Сведение модусов второй фигуры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Сведение модусов третьей фигуры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Сведение модусов четвёртой фигуры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4587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Сведение модусов простого категорического силлогизма к модусам первой фигуры</a:t>
            </a:r>
            <a:endParaRPr lang="ru-RU" sz="2400" b="1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59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собака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кошка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1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2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кошки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664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5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собаки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/>
              <a:t>Меньшую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27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кошка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9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собака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dirty="0" smtClean="0">
                <a:solidFill>
                  <a:schemeClr val="bg1"/>
                </a:solidFill>
              </a:rPr>
              <a:t>n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4" name="Rectangle 2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479235" name="Rectangle 3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1713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1713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7655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59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собака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кошка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1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2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кошки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664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665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собаки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кошка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собака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кошки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4678363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животные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565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собаки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4749800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0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dirty="0" smtClean="0">
                <a:solidFill>
                  <a:schemeClr val="bg1"/>
                </a:solidFill>
              </a:rPr>
              <a:t>n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4" grpId="0" animBg="1"/>
      <p:bldP spid="479234" grpId="1" animBg="1"/>
      <p:bldP spid="479234" grpId="2" animBg="1"/>
      <p:bldP spid="479235" grpId="0" animBg="1"/>
      <p:bldP spid="479235" grpId="1" animBg="1"/>
      <p:bldP spid="479236" grpId="0" animBg="1"/>
      <p:bldP spid="479236" grpId="1" animBg="1"/>
      <p:bldP spid="479237" grpId="0" animBg="1"/>
      <p:bldP spid="27655" grpId="0" animBg="1"/>
      <p:bldP spid="27655" grpId="1" animBg="1"/>
      <p:bldP spid="27664" grpId="0" animBg="1"/>
      <p:bldP spid="27664" grpId="1" animBg="1"/>
      <p:bldP spid="27665" grpId="0" animBg="1"/>
      <p:bldP spid="27665" grpId="1" animBg="1"/>
      <p:bldP spid="479252" grpId="0" animBg="1"/>
      <p:bldP spid="479253" grpId="0" animBg="1"/>
      <p:bldP spid="479254" grpId="0" animBg="1"/>
      <p:bldP spid="479254" grpId="1" animBg="1"/>
      <p:bldP spid="479255" grpId="0" animBg="1"/>
      <p:bldP spid="479255" grpId="1" animBg="1"/>
      <p:bldP spid="4792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8152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8153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55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роза</a:t>
            </a:r>
            <a:br>
              <a:rPr lang="ru-RU" sz="2000" b="1" baseline="0" dirty="0" smtClean="0">
                <a:solidFill>
                  <a:srgbClr val="0000FF"/>
                </a:solidFill>
              </a:rPr>
            </a:br>
            <a:endParaRPr lang="ru-RU" sz="1400" b="1" baseline="0" dirty="0">
              <a:solidFill>
                <a:srgbClr val="0000FF"/>
              </a:solidFill>
            </a:endParaRPr>
          </a:p>
        </p:txBody>
      </p:sp>
      <p:sp>
        <p:nvSpPr>
          <p:cNvPr id="518156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цветок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57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b="1" baseline="0" dirty="0" smtClean="0">
                <a:solidFill>
                  <a:srgbClr val="0000FF"/>
                </a:solidFill>
              </a:rPr>
              <a:t/>
            </a:r>
            <a:br>
              <a:rPr lang="ru-RU" sz="800" b="1" baseline="0" dirty="0" smtClean="0">
                <a:solidFill>
                  <a:srgbClr val="0000FF"/>
                </a:solidFill>
              </a:rPr>
            </a:br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растения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58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59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18160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растения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61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64" name="Rectangle 20"/>
          <p:cNvSpPr>
            <a:spLocks noChangeArrowheads="1"/>
          </p:cNvSpPr>
          <p:nvPr/>
        </p:nvSpPr>
        <p:spPr bwMode="auto">
          <a:xfrm rot="5400000">
            <a:off x="3240000" y="2700000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518165" name="Rectangle 21"/>
          <p:cNvSpPr>
            <a:spLocks noChangeArrowheads="1"/>
          </p:cNvSpPr>
          <p:nvPr/>
        </p:nvSpPr>
        <p:spPr bwMode="auto">
          <a:xfrm rot="-5400000">
            <a:off x="360000" y="2700000"/>
            <a:ext cx="10795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не суть</a:t>
            </a:r>
            <a:endParaRPr lang="ru-RU" sz="1600" b="1" baseline="0" dirty="0">
              <a:solidFill>
                <a:srgbClr val="0000CC"/>
              </a:solidFill>
            </a:endParaRPr>
          </a:p>
        </p:txBody>
      </p:sp>
      <p:sp>
        <p:nvSpPr>
          <p:cNvPr id="19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rgbClr val="FFFFFF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7" name="Text Box 28"/>
          <p:cNvSpPr txBox="1">
            <a:spLocks noChangeArrowheads="1"/>
          </p:cNvSpPr>
          <p:nvPr/>
        </p:nvSpPr>
        <p:spPr bwMode="auto">
          <a:xfrm>
            <a:off x="4678363" y="1474788"/>
            <a:ext cx="43180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Обращение с ограничением</a:t>
            </a:r>
            <a:r>
              <a:rPr lang="ru-RU" sz="1800" b="1" baseline="0" dirty="0" smtClean="0">
                <a:solidFill>
                  <a:schemeClr val="bg1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общеутвердительной</a:t>
            </a:r>
            <a:r>
              <a:rPr lang="ru-RU" sz="1800" b="1" baseline="0" dirty="0" smtClean="0">
                <a:solidFill>
                  <a:schemeClr val="bg1"/>
                </a:solidFill>
              </a:rPr>
              <a:t> б</a:t>
            </a:r>
            <a:r>
              <a:rPr lang="en-US" sz="1800" b="1" baseline="0" dirty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baseline="0" dirty="0">
                <a:solidFill>
                  <a:schemeClr val="bg1"/>
                </a:solidFill>
              </a:rPr>
              <a:t>льшей </a:t>
            </a:r>
            <a:r>
              <a:rPr lang="ru-RU" sz="1800" b="1" baseline="0" dirty="0" smtClean="0">
                <a:solidFill>
                  <a:schemeClr val="bg1"/>
                </a:solidFill>
              </a:rPr>
              <a:t>посылки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baseline="0" dirty="0" smtClean="0">
                <a:solidFill>
                  <a:schemeClr val="bg1"/>
                </a:solidFill>
              </a:rPr>
              <a:t>даёт </a:t>
            </a:r>
            <a:r>
              <a:rPr lang="ru-RU" sz="1800" b="1" baseline="0" dirty="0">
                <a:solidFill>
                  <a:schemeClr val="bg1"/>
                </a:solidFill>
              </a:rPr>
              <a:t>частное суждение, </a:t>
            </a:r>
            <a:r>
              <a:rPr lang="ru-RU" sz="1800" b="1" baseline="0" dirty="0" smtClean="0">
                <a:solidFill>
                  <a:schemeClr val="bg1"/>
                </a:solidFill>
              </a:rPr>
              <a:t/>
            </a:r>
            <a:br>
              <a:rPr lang="ru-RU" sz="1800" b="1" baseline="0" dirty="0" smtClean="0">
                <a:solidFill>
                  <a:schemeClr val="bg1"/>
                </a:solidFill>
              </a:rPr>
            </a:br>
            <a:r>
              <a:rPr lang="ru-RU" sz="1800" b="1" baseline="0" dirty="0" smtClean="0">
                <a:solidFill>
                  <a:schemeClr val="bg1"/>
                </a:solidFill>
              </a:rPr>
              <a:t>но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baseline="0" dirty="0" smtClean="0">
                <a:solidFill>
                  <a:schemeClr val="bg1"/>
                </a:solidFill>
              </a:rPr>
              <a:t>в </a:t>
            </a:r>
            <a:r>
              <a:rPr lang="ru-RU" sz="1800" b="1" baseline="0" dirty="0">
                <a:solidFill>
                  <a:schemeClr val="bg1"/>
                </a:solidFill>
              </a:rPr>
              <a:t>первой фигуре </a:t>
            </a:r>
            <a:r>
              <a:rPr lang="ru-RU" sz="1800" b="1" baseline="0" dirty="0">
                <a:solidFill>
                  <a:srgbClr val="FF66FF"/>
                </a:solidFill>
              </a:rPr>
              <a:t>б</a:t>
            </a:r>
            <a:r>
              <a:rPr lang="en-US" sz="1800" b="1" baseline="0" dirty="0">
                <a:solidFill>
                  <a:srgbClr val="FF66FF"/>
                </a:solidFill>
                <a:cs typeface="Arial" charset="0"/>
              </a:rPr>
              <a:t>ó</a:t>
            </a:r>
            <a:r>
              <a:rPr lang="ru-RU" sz="1800" b="1" baseline="0" dirty="0">
                <a:solidFill>
                  <a:srgbClr val="FF66FF"/>
                </a:solidFill>
              </a:rPr>
              <a:t>льшая </a:t>
            </a:r>
            <a:r>
              <a:rPr lang="ru-RU" sz="1800" b="1" baseline="0" dirty="0" smtClean="0">
                <a:solidFill>
                  <a:srgbClr val="FF66FF"/>
                </a:solidFill>
              </a:rPr>
              <a:t>посылка</a:t>
            </a:r>
            <a:r>
              <a:rPr lang="ru-RU" sz="1800" b="1" dirty="0" smtClean="0">
                <a:solidFill>
                  <a:srgbClr val="FF66FF"/>
                </a:solidFill>
              </a:rPr>
              <a:t> частной быть </a:t>
            </a:r>
            <a:r>
              <a:rPr lang="ru-RU" sz="1800" b="1" baseline="0" dirty="0" smtClean="0">
                <a:solidFill>
                  <a:srgbClr val="FF66FF"/>
                </a:solidFill>
              </a:rPr>
              <a:t>не может</a:t>
            </a:r>
            <a:r>
              <a:rPr lang="ru-RU" sz="1800" b="1" baseline="0" dirty="0" smtClean="0"/>
              <a:t>. </a:t>
            </a:r>
            <a:endParaRPr lang="ru-RU" sz="1800" b="1" baseline="0" dirty="0"/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4761580" y="2824219"/>
            <a:ext cx="43180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00FFFF"/>
                </a:solidFill>
              </a:rPr>
              <a:t>Частноотрицательная</a:t>
            </a:r>
            <a:r>
              <a:rPr lang="ru-RU" dirty="0" smtClean="0"/>
              <a:t> меньшая </a:t>
            </a:r>
            <a:r>
              <a:rPr lang="ru-RU" sz="1800" b="1" baseline="0" dirty="0" smtClean="0">
                <a:solidFill>
                  <a:schemeClr val="bg1"/>
                </a:solidFill>
              </a:rPr>
              <a:t>посылка </a:t>
            </a:r>
            <a:r>
              <a:rPr lang="ru-RU" sz="1800" b="1" baseline="0" dirty="0" smtClean="0">
                <a:solidFill>
                  <a:srgbClr val="FF66FF"/>
                </a:solidFill>
              </a:rPr>
              <a:t>обращению не </a:t>
            </a:r>
            <a:r>
              <a:rPr lang="ru-RU" sz="1800" b="1" baseline="0" dirty="0">
                <a:solidFill>
                  <a:srgbClr val="FF66FF"/>
                </a:solidFill>
              </a:rPr>
              <a:t>подлежит</a:t>
            </a:r>
            <a:r>
              <a:rPr lang="ru-RU" sz="1800" b="1" baseline="0" dirty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38701" y="4173650"/>
            <a:ext cx="4536000" cy="9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/>
              <a:t>Кроме того, если б</a:t>
            </a:r>
            <a:r>
              <a:rPr lang="fr-FR" dirty="0" smtClean="0"/>
              <a:t>ó</a:t>
            </a:r>
            <a:r>
              <a:rPr lang="ru-RU" dirty="0" smtClean="0"/>
              <a:t>льшую посылку </a:t>
            </a:r>
            <a:br>
              <a:rPr lang="ru-RU" dirty="0" smtClean="0"/>
            </a:br>
            <a:r>
              <a:rPr lang="ru-RU" dirty="0" smtClean="0"/>
              <a:t>всё же обратить, </a:t>
            </a:r>
            <a:r>
              <a:rPr lang="ru-RU" dirty="0" smtClean="0">
                <a:solidFill>
                  <a:srgbClr val="FF66FF"/>
                </a:solidFill>
              </a:rPr>
              <a:t>обе посылки</a:t>
            </a:r>
            <a:r>
              <a:rPr lang="ru-RU" dirty="0" smtClean="0"/>
              <a:t> окажутся, в нарушение </a:t>
            </a:r>
            <a:r>
              <a:rPr lang="ru-RU" dirty="0" smtClean="0">
                <a:solidFill>
                  <a:srgbClr val="FFFF00"/>
                </a:solidFill>
              </a:rPr>
              <a:t>правила общей посылки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66FF"/>
                </a:solidFill>
              </a:rPr>
              <a:t>частными</a:t>
            </a:r>
            <a:r>
              <a:rPr lang="ru-RU" dirty="0" smtClean="0"/>
              <a:t>.</a:t>
            </a: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4795251" y="5301208"/>
            <a:ext cx="4320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sz="1800" b="1" baseline="0" dirty="0">
                <a:solidFill>
                  <a:schemeClr val="bg1"/>
                </a:solidFill>
              </a:rPr>
              <a:t>Посылки </a:t>
            </a:r>
            <a:r>
              <a:rPr lang="ru-RU" sz="1800" b="1" baseline="0" dirty="0">
                <a:solidFill>
                  <a:srgbClr val="FF66FF"/>
                </a:solidFill>
              </a:rPr>
              <a:t>нельзя</a:t>
            </a:r>
            <a:r>
              <a:rPr lang="ru-RU" sz="1800" b="1" baseline="0" dirty="0">
                <a:solidFill>
                  <a:schemeClr val="bg1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поменять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местами</a:t>
            </a:r>
            <a:r>
              <a:rPr lang="ru-RU" sz="1800" b="1" baseline="0" dirty="0" smtClean="0"/>
              <a:t>,</a:t>
            </a:r>
            <a:r>
              <a:rPr lang="ru-RU" dirty="0"/>
              <a:t> </a:t>
            </a:r>
            <a:r>
              <a:rPr lang="ru-RU" sz="1800" b="1" baseline="0" dirty="0" smtClean="0">
                <a:solidFill>
                  <a:schemeClr val="bg1"/>
                </a:solidFill>
              </a:rPr>
              <a:t>потому </a:t>
            </a:r>
            <a:r>
              <a:rPr lang="ru-RU" sz="1800" b="1" baseline="0" dirty="0">
                <a:solidFill>
                  <a:schemeClr val="bg1"/>
                </a:solidFill>
              </a:rPr>
              <a:t>что </a:t>
            </a:r>
            <a:r>
              <a:rPr lang="ru-RU" sz="1800" b="1" baseline="0" dirty="0" smtClean="0">
                <a:solidFill>
                  <a:schemeClr val="bg1"/>
                </a:solidFill>
              </a:rPr>
              <a:t>после </a:t>
            </a:r>
            <a:r>
              <a:rPr lang="ru-RU" sz="1800" b="1" baseline="0" dirty="0" smtClean="0">
                <a:solidFill>
                  <a:srgbClr val="00FF00"/>
                </a:solidFill>
              </a:rPr>
              <a:t>перестановки</a:t>
            </a:r>
            <a:r>
              <a:rPr lang="ru-RU" dirty="0" smtClean="0"/>
              <a:t> </a:t>
            </a:r>
            <a:r>
              <a:rPr lang="ru-RU" sz="1800" b="1" baseline="0" dirty="0" smtClean="0">
                <a:solidFill>
                  <a:schemeClr val="bg1"/>
                </a:solidFill>
              </a:rPr>
              <a:t>место б</a:t>
            </a:r>
            <a:r>
              <a:rPr lang="en-US" dirty="0" smtClean="0">
                <a:cs typeface="Arial" charset="0"/>
              </a:rPr>
              <a:t>ó</a:t>
            </a:r>
            <a:r>
              <a:rPr lang="ru-RU" sz="1800" b="1" baseline="0" dirty="0" smtClean="0">
                <a:solidFill>
                  <a:schemeClr val="bg1"/>
                </a:solidFill>
              </a:rPr>
              <a:t>льшей посылки займёт, </a:t>
            </a:r>
            <a:r>
              <a:rPr lang="ru-RU" baseline="0" dirty="0" smtClean="0"/>
              <a:t/>
            </a:r>
            <a:br>
              <a:rPr lang="ru-RU" baseline="0" dirty="0" smtClean="0"/>
            </a:br>
            <a:r>
              <a:rPr lang="ru-RU" sz="1800" b="1" baseline="0" dirty="0" smtClean="0">
                <a:solidFill>
                  <a:schemeClr val="bg1"/>
                </a:solidFill>
              </a:rPr>
              <a:t>в нарушение </a:t>
            </a:r>
            <a:r>
              <a:rPr lang="ru-RU" sz="1800" b="1" baseline="0" dirty="0" smtClean="0">
                <a:solidFill>
                  <a:srgbClr val="FFFF00"/>
                </a:solidFill>
              </a:rPr>
              <a:t>правила первой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baseline="0" dirty="0" smtClean="0">
                <a:solidFill>
                  <a:srgbClr val="FFFF00"/>
                </a:solidFill>
              </a:rPr>
              <a:t>фигуры</a:t>
            </a:r>
            <a:r>
              <a:rPr lang="ru-RU" sz="1800" b="1" baseline="0" dirty="0" smtClean="0"/>
              <a:t>,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baseline="0" dirty="0" smtClean="0">
                <a:solidFill>
                  <a:srgbClr val="FF66FF"/>
                </a:solidFill>
              </a:rPr>
              <a:t>частная</a:t>
            </a:r>
            <a:r>
              <a:rPr lang="ru-RU" sz="1800" b="1" baseline="0" dirty="0" smtClean="0">
                <a:solidFill>
                  <a:schemeClr val="bg1"/>
                </a:solidFill>
              </a:rPr>
              <a:t> меньшая</a:t>
            </a:r>
            <a:r>
              <a:rPr lang="ru-RU" dirty="0" smtClean="0"/>
              <a:t>.</a:t>
            </a:r>
            <a:r>
              <a:rPr lang="ru-RU" sz="1800" b="1" baseline="0" dirty="0" smtClean="0">
                <a:solidFill>
                  <a:schemeClr val="bg1"/>
                </a:solidFill>
              </a:rPr>
              <a:t> </a:t>
            </a:r>
            <a:endParaRPr lang="ru-RU" sz="18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1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8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8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8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1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1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51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8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8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-0.31059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18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8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8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8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8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51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51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53" grpId="0" animBg="1"/>
      <p:bldP spid="518155" grpId="0" animBg="1"/>
      <p:bldP spid="518156" grpId="0" animBg="1"/>
      <p:bldP spid="518157" grpId="0" animBg="1"/>
      <p:bldP spid="518158" grpId="0" animBg="1"/>
      <p:bldP spid="518159" grpId="0" animBg="1"/>
      <p:bldP spid="518160" grpId="0" animBg="1"/>
      <p:bldP spid="518161" grpId="0" animBg="1"/>
      <p:bldP spid="518164" grpId="0" animBg="1"/>
      <p:bldP spid="518164" grpId="1" animBg="1"/>
      <p:bldP spid="518164" grpId="2" animBg="1"/>
      <p:bldP spid="17" grpId="0"/>
      <p:bldP spid="18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8152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8153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8155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8156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8157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растения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58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59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18160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растения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61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8164" name="Rectangle 20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9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rgbClr val="FFFFFF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За невозможностью альтернативных преобразований </a:t>
            </a:r>
            <a:br>
              <a:rPr lang="ru-RU" dirty="0" smtClean="0"/>
            </a:br>
            <a:r>
              <a:rPr lang="ru-RU" dirty="0" smtClean="0"/>
              <a:t>модус второй фигуры </a:t>
            </a:r>
            <a:r>
              <a:rPr lang="en-US" dirty="0" smtClean="0">
                <a:solidFill>
                  <a:srgbClr val="FF66CC"/>
                </a:solidFill>
              </a:rPr>
              <a:t>B</a:t>
            </a:r>
            <a:r>
              <a:rPr lang="en-US" dirty="0" smtClean="0"/>
              <a:t>aroco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CC"/>
                </a:solidFill>
              </a:rPr>
              <a:t>B</a:t>
            </a:r>
            <a:r>
              <a:rPr lang="en-US" dirty="0" smtClean="0"/>
              <a:t>arbara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приведением к нелепости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что указывает наличие согласной </a:t>
            </a:r>
            <a:r>
              <a:rPr lang="en-US" dirty="0" smtClean="0">
                <a:solidFill>
                  <a:srgbClr val="00FF00"/>
                </a:solidFill>
              </a:rPr>
              <a:t>R</a:t>
            </a:r>
            <a:r>
              <a:rPr lang="en-US" dirty="0" smtClean="0"/>
              <a:t> </a:t>
            </a:r>
            <a:r>
              <a:rPr lang="ru-RU" dirty="0" smtClean="0"/>
              <a:t>в имени модуса.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29701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29702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703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704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9705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706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707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9708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709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розы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7520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latin typeface="+mj-lt"/>
              </a:rPr>
              <a:t>Б</a:t>
            </a:r>
            <a:r>
              <a:rPr lang="fr-FR" sz="1800" b="1" baseline="0" dirty="0" smtClean="0">
                <a:latin typeface="+mj-lt"/>
                <a:cs typeface="Times New Roman"/>
              </a:rPr>
              <a:t>ó</a:t>
            </a:r>
            <a:r>
              <a:rPr lang="ru-RU" sz="1800" b="1" baseline="0" dirty="0" smtClean="0">
                <a:latin typeface="+mj-lt"/>
              </a:rPr>
              <a:t>л</a:t>
            </a:r>
            <a:r>
              <a:rPr lang="ru-RU" sz="1800" b="1" baseline="0" dirty="0" smtClean="0"/>
              <a:t>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20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rgbClr val="FFFFFF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1" name="Rectangle 27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9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725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3072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30727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728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729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0730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731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732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0733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734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розы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0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1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/>
              <a:t>В качестве меньшей посылки берём суждение,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противоречащее выводу</a:t>
            </a:r>
            <a:r>
              <a:rPr lang="ru-RU" dirty="0" smtClean="0"/>
              <a:t>.</a:t>
            </a:r>
            <a:endParaRPr lang="ru-RU" sz="1800" b="1" baseline="0" dirty="0"/>
          </a:p>
        </p:txBody>
      </p:sp>
      <p:sp>
        <p:nvSpPr>
          <p:cNvPr id="23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rgbClr val="FFFFFF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0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0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7" name="AutoShape 5"/>
          <p:cNvSpPr>
            <a:spLocks noChangeArrowheads="1"/>
          </p:cNvSpPr>
          <p:nvPr/>
        </p:nvSpPr>
        <p:spPr bwMode="auto">
          <a:xfrm>
            <a:off x="6081713" y="3348038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1747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25" name="Text Box 33"/>
          <p:cNvSpPr txBox="1">
            <a:spLocks noChangeArrowheads="1"/>
          </p:cNvSpPr>
          <p:nvPr/>
        </p:nvSpPr>
        <p:spPr bwMode="auto">
          <a:xfrm>
            <a:off x="4678363" y="5076000"/>
            <a:ext cx="4318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800" b="1" baseline="0" dirty="0"/>
              <a:t>Получаем вывод,</a:t>
            </a:r>
            <a:br>
              <a:rPr lang="ru-RU" sz="1800" b="1" baseline="0" dirty="0"/>
            </a:br>
            <a:r>
              <a:rPr lang="ru-RU" sz="1800" b="1" baseline="0" dirty="0">
                <a:solidFill>
                  <a:srgbClr val="FF66FF"/>
                </a:solidFill>
              </a:rPr>
              <a:t>противоречащий меньшей посылке</a:t>
            </a:r>
            <a:r>
              <a:rPr lang="ru-RU" sz="1800" b="1" baseline="0" dirty="0"/>
              <a:t>.</a:t>
            </a:r>
          </a:p>
        </p:txBody>
      </p:sp>
      <p:sp>
        <p:nvSpPr>
          <p:cNvPr id="520194" name="Rectangle 2"/>
          <p:cNvSpPr>
            <a:spLocks noChangeArrowheads="1"/>
          </p:cNvSpPr>
          <p:nvPr/>
        </p:nvSpPr>
        <p:spPr bwMode="auto">
          <a:xfrm rot="1500000">
            <a:off x="5757863" y="2806700"/>
            <a:ext cx="2159000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 smtClean="0">
                <a:solidFill>
                  <a:schemeClr val="accent1"/>
                </a:solidFill>
              </a:rPr>
              <a:t>есть</a:t>
            </a:r>
            <a:endParaRPr lang="ru-RU" sz="1800" b="1" baseline="0" dirty="0">
              <a:solidFill>
                <a:schemeClr val="accent1"/>
              </a:solidFill>
            </a:endParaRPr>
          </a:p>
        </p:txBody>
      </p:sp>
      <p:sp>
        <p:nvSpPr>
          <p:cNvPr id="520195" name="Rectangle 3"/>
          <p:cNvSpPr>
            <a:spLocks noChangeArrowheads="1"/>
          </p:cNvSpPr>
          <p:nvPr/>
        </p:nvSpPr>
        <p:spPr bwMode="auto">
          <a:xfrm rot="1500000">
            <a:off x="576000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520198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31753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31754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1755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1756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1757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1758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20208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09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розы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1762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1763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520212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3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8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rgbClr val="FFFFFF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20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20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2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2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20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20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520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52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53" dur="1000" fill="hold"/>
                                        <p:tgtEl>
                                          <p:spTgt spid="520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000" fill="hold"/>
                                        <p:tgtEl>
                                          <p:spTgt spid="520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0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97" grpId="0" animBg="1"/>
      <p:bldP spid="520225" grpId="0"/>
      <p:bldP spid="520194" grpId="0" animBg="1"/>
      <p:bldP spid="520194" grpId="1" animBg="1"/>
      <p:bldP spid="520194" grpId="2" animBg="1"/>
      <p:bldP spid="520195" grpId="0" animBg="1"/>
      <p:bldP spid="520195" grpId="1" animBg="1"/>
      <p:bldP spid="520198" grpId="0" animBg="1"/>
      <p:bldP spid="520198" grpId="1" animBg="1"/>
      <p:bldP spid="520208" grpId="0" animBg="1"/>
      <p:bldP spid="520208" grpId="1" animBg="1"/>
      <p:bldP spid="520209" grpId="0" animBg="1"/>
      <p:bldP spid="520209" grpId="1" animBg="1"/>
      <p:bldP spid="520212" grpId="0" animBg="1"/>
      <p:bldP spid="5202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AutoShape 4"/>
          <p:cNvSpPr>
            <a:spLocks noChangeArrowheads="1"/>
          </p:cNvSpPr>
          <p:nvPr/>
        </p:nvSpPr>
        <p:spPr bwMode="auto">
          <a:xfrm>
            <a:off x="6081713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71" name="AutoShape 5"/>
          <p:cNvSpPr>
            <a:spLocks noChangeArrowheads="1"/>
          </p:cNvSpPr>
          <p:nvPr/>
        </p:nvSpPr>
        <p:spPr bwMode="auto">
          <a:xfrm>
            <a:off x="6081713" y="3348038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72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74" name="Rectangle 2"/>
          <p:cNvSpPr>
            <a:spLocks noChangeArrowheads="1"/>
          </p:cNvSpPr>
          <p:nvPr/>
        </p:nvSpPr>
        <p:spPr bwMode="auto">
          <a:xfrm rot="-1500000">
            <a:off x="5757863" y="2806700"/>
            <a:ext cx="2159000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75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20200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78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79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520205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06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82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2783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84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розы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85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86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2787" name="Rectangle 25"/>
          <p:cNvSpPr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2789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растение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790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4" name="Oval 22"/>
          <p:cNvSpPr>
            <a:spLocks noChangeAspect="1" noChangeArrowheads="1"/>
          </p:cNvSpPr>
          <p:nvPr/>
        </p:nvSpPr>
        <p:spPr bwMode="auto">
          <a:xfrm>
            <a:off x="4678363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растение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5" name="Oval 23"/>
          <p:cNvSpPr>
            <a:spLocks noChangeAspect="1" noChangeArrowheads="1"/>
          </p:cNvSpPr>
          <p:nvPr/>
        </p:nvSpPr>
        <p:spPr bwMode="auto">
          <a:xfrm>
            <a:off x="75565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9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rgbClr val="FFFFFF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 rot="5400000">
            <a:off x="3240000" y="2699544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20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2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20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20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20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96" grpId="0" animBg="1"/>
      <p:bldP spid="520196" grpId="1" animBg="1"/>
      <p:bldP spid="520200" grpId="0" animBg="1"/>
      <p:bldP spid="520200" grpId="1" animBg="1"/>
      <p:bldP spid="520205" grpId="0" animBg="1"/>
      <p:bldP spid="520205" grpId="1" animBg="1"/>
      <p:bldP spid="520206" grpId="0" animBg="1"/>
      <p:bldP spid="520206" grpId="1" animBg="1"/>
      <p:bldP spid="32787" grpId="0" animBg="1"/>
      <p:bldP spid="520214" grpId="0" animBg="1"/>
      <p:bldP spid="520214" grpId="1" animBg="1"/>
      <p:bldP spid="520215" grpId="0" animBg="1"/>
      <p:bldP spid="52021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37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00025"/>
            <a:ext cx="8589963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Всякий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человек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смертный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78236" name="Rectangle 28"/>
          <p:cNvSpPr>
            <a:spLocks noChangeArrowheads="1"/>
          </p:cNvSpPr>
          <p:nvPr/>
        </p:nvSpPr>
        <p:spPr bwMode="auto">
          <a:xfrm rot="-5400000">
            <a:off x="3312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есть</a:t>
            </a:r>
            <a:endParaRPr lang="ru-RU" sz="1800" b="1" baseline="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третьей фигуры </a:t>
            </a:r>
            <a:r>
              <a:rPr lang="en-US" dirty="0" smtClean="0">
                <a:solidFill>
                  <a:srgbClr val="FF66CC"/>
                </a:solidFill>
              </a:rPr>
              <a:t>D</a:t>
            </a:r>
            <a:r>
              <a:rPr lang="en-US" dirty="0" smtClean="0"/>
              <a:t>arapti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CC"/>
                </a:solidFill>
              </a:rPr>
              <a:t>D</a:t>
            </a:r>
            <a:r>
              <a:rPr lang="en-US" dirty="0" smtClean="0"/>
              <a:t>arii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обращением с ограничением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j-lt"/>
              </a:rPr>
              <a:t>мень</a:t>
            </a:r>
            <a:r>
              <a:rPr lang="ru-RU" dirty="0" smtClean="0"/>
              <a:t>шей </a:t>
            </a:r>
            <a:r>
              <a:rPr lang="ru-RU" dirty="0" smtClean="0">
                <a:solidFill>
                  <a:srgbClr val="00FFFF"/>
                </a:solidFill>
              </a:rPr>
              <a:t>общеутвердительной</a:t>
            </a:r>
            <a:r>
              <a:rPr lang="ru-RU" dirty="0" smtClean="0"/>
              <a:t> 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P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второго слога 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б</a:t>
            </a:r>
            <a:r>
              <a:rPr lang="fr-FR" dirty="0" smtClean="0"/>
              <a:t>ó</a:t>
            </a:r>
            <a:r>
              <a:rPr lang="ru-RU" dirty="0" smtClean="0"/>
              <a:t>льшая посылка не меняется.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7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1528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1" grpId="0" animBg="1"/>
      <p:bldP spid="478216" grpId="0" animBg="1"/>
      <p:bldP spid="478213" grpId="0" animBg="1"/>
      <p:bldP spid="478212" grpId="0" animBg="1"/>
      <p:bldP spid="478214" grpId="0" animBg="1"/>
      <p:bldP spid="478215" grpId="0" animBg="1"/>
      <p:bldP spid="478217" grpId="0" animBg="1"/>
      <p:bldP spid="478219" grpId="0" animBg="1"/>
      <p:bldP spid="478220" grpId="0" animBg="1"/>
      <p:bldP spid="478222" grpId="0" animBg="1"/>
      <p:bldP spid="478235" grpId="0" animBg="1"/>
      <p:bldP spid="478235" grpId="1" animBg="1"/>
      <p:bldP spid="478235" grpId="2" animBg="1"/>
      <p:bldP spid="478236" grpId="0" animBg="1"/>
      <p:bldP spid="1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смертный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latin typeface="+mj-lt"/>
              </a:rPr>
              <a:t>Б</a:t>
            </a:r>
            <a:r>
              <a:rPr lang="fr-FR" sz="1800" b="1" baseline="0" dirty="0" smtClean="0">
                <a:latin typeface="+mj-lt"/>
                <a:cs typeface="Times New Roman"/>
              </a:rPr>
              <a:t>ó</a:t>
            </a:r>
            <a:r>
              <a:rPr lang="ru-RU" sz="1800" b="1" baseline="0" dirty="0" smtClean="0">
                <a:latin typeface="+mj-lt"/>
              </a:rPr>
              <a:t>л</a:t>
            </a:r>
            <a:r>
              <a:rPr lang="ru-RU" sz="1800" b="1" baseline="0" dirty="0" smtClean="0"/>
              <a:t>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00025"/>
            <a:ext cx="8589963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4587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Сведение модусов простого категорического силлогизма к модусам первой фигуры</a:t>
            </a:r>
            <a:endParaRPr lang="ru-RU" sz="2400" b="1" dirty="0" smtClean="0">
              <a:solidFill>
                <a:srgbClr val="FFFFFF"/>
              </a:solidFill>
            </a:endParaRPr>
          </a:p>
        </p:txBody>
      </p:sp>
      <p:sp>
        <p:nvSpPr>
          <p:cNvPr id="47514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601788"/>
            <a:ext cx="8280000" cy="4968000"/>
          </a:xfrm>
        </p:spPr>
        <p:txBody>
          <a:bodyPr tIns="0" bIns="0"/>
          <a:lstStyle/>
          <a:p>
            <a:pPr eaLnBrk="1" hangingPunct="1"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Первая фигура</a:t>
            </a:r>
            <a:r>
              <a:rPr lang="ru-RU" sz="1800" b="1" dirty="0" smtClean="0">
                <a:solidFill>
                  <a:srgbClr val="FFFFFF"/>
                </a:solidFill>
              </a:rPr>
              <a:t> считается наиболее очевидной и убедительной формой доказательства (Аристотель называл её </a:t>
            </a:r>
            <a:r>
              <a:rPr lang="ru-RU" sz="1800" b="1" dirty="0" smtClean="0">
                <a:solidFill>
                  <a:srgbClr val="FFFF00"/>
                </a:solidFill>
              </a:rPr>
              <a:t>«совершенной фигурой»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FF00"/>
                </a:solidFill>
              </a:rPr>
              <a:t>«совершенным силлогизмом»</a:t>
            </a:r>
            <a:r>
              <a:rPr lang="ru-RU" sz="1800" b="1" dirty="0" smtClean="0">
                <a:solidFill>
                  <a:schemeClr val="bg1"/>
                </a:solidFill>
              </a:rPr>
              <a:t>).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Именно в первой фигуре наиболее явно проявляется соответствие рассуждения требованиям </a:t>
            </a:r>
            <a:r>
              <a:rPr lang="ru-RU" sz="1800" b="1" dirty="0" smtClean="0">
                <a:solidFill>
                  <a:srgbClr val="FFFF00"/>
                </a:solidFill>
              </a:rPr>
              <a:t>аксиомы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Только по первой фигуре можно получить в заключении </a:t>
            </a:r>
            <a:r>
              <a:rPr lang="ru-RU" sz="1800" b="1" dirty="0" smtClean="0">
                <a:solidFill>
                  <a:srgbClr val="FFFF00"/>
                </a:solidFill>
              </a:rPr>
              <a:t>общеутвердительное суждение</a:t>
            </a:r>
            <a:r>
              <a:rPr lang="en-US" sz="1800" b="1" dirty="0" smtClean="0">
                <a:solidFill>
                  <a:schemeClr val="bg1"/>
                </a:solidFill>
              </a:rPr>
              <a:t> (</a:t>
            </a:r>
            <a:r>
              <a:rPr lang="en-US" sz="1800" b="1" dirty="0" smtClean="0">
                <a:solidFill>
                  <a:srgbClr val="00FF00"/>
                </a:solidFill>
              </a:rPr>
              <a:t>A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Только по первой фигуре можно вывести </a:t>
            </a:r>
            <a:r>
              <a:rPr lang="ru-RU" sz="1800" b="1" dirty="0" smtClean="0">
                <a:solidFill>
                  <a:srgbClr val="FFFF00"/>
                </a:solidFill>
              </a:rPr>
              <a:t>заключение любого вида</a:t>
            </a:r>
            <a:r>
              <a:rPr lang="ru-RU" sz="1800" b="1" dirty="0" smtClean="0">
                <a:solidFill>
                  <a:schemeClr val="bg1"/>
                </a:solidFill>
              </a:rPr>
              <a:t>:</a:t>
            </a:r>
            <a:r>
              <a:rPr lang="ru-RU" sz="1800" b="1" dirty="0" smtClean="0">
                <a:solidFill>
                  <a:srgbClr val="FFFFFF"/>
                </a:solidFill>
              </a:rPr>
              <a:t> общеутвердительное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en-US" sz="1800" b="1" dirty="0" smtClean="0">
                <a:solidFill>
                  <a:srgbClr val="00FF00"/>
                </a:solidFill>
              </a:rPr>
              <a:t>A</a:t>
            </a:r>
            <a:r>
              <a:rPr lang="ru-RU" sz="1800" b="1" dirty="0" smtClean="0">
                <a:solidFill>
                  <a:schemeClr val="bg1"/>
                </a:solidFill>
              </a:rPr>
              <a:t>),</a:t>
            </a:r>
            <a:r>
              <a:rPr lang="ru-RU" sz="1800" b="1" dirty="0" smtClean="0">
                <a:solidFill>
                  <a:srgbClr val="FFFFFF"/>
                </a:solidFill>
              </a:rPr>
              <a:t> общеотрицательное</a:t>
            </a:r>
            <a:r>
              <a:rPr lang="en-US" sz="1800" b="1" dirty="0" smtClean="0">
                <a:solidFill>
                  <a:srgbClr val="FFFFFF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en-US" sz="1800" b="1" dirty="0" smtClean="0">
                <a:solidFill>
                  <a:srgbClr val="00FF00"/>
                </a:solidFill>
              </a:rPr>
              <a:t>E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rgbClr val="FFFFFF"/>
                </a:solidFill>
              </a:rPr>
              <a:t>частноутвердительное</a:t>
            </a:r>
            <a:r>
              <a:rPr lang="en-US" sz="1800" b="1" dirty="0" smtClean="0">
                <a:solidFill>
                  <a:srgbClr val="FFFFFF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en-US" sz="1800" b="1" dirty="0" smtClean="0">
                <a:solidFill>
                  <a:srgbClr val="00FF00"/>
                </a:solidFill>
              </a:rPr>
              <a:t>I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rgbClr val="FFFFFF"/>
                </a:solidFill>
              </a:rPr>
              <a:t>частноотрицательное</a:t>
            </a:r>
            <a:r>
              <a:rPr lang="en-US" sz="1800" b="1" dirty="0" smtClean="0">
                <a:solidFill>
                  <a:srgbClr val="FFFFFF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en-US" sz="1800" b="1" dirty="0" smtClean="0">
                <a:solidFill>
                  <a:srgbClr val="00FF00"/>
                </a:solidFill>
              </a:rPr>
              <a:t>O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Наконец, только в первой фигуре крайние термины занимают </a:t>
            </a:r>
            <a:br>
              <a:rPr lang="ru-RU" sz="1800" b="1" dirty="0" smtClean="0">
                <a:solidFill>
                  <a:srgbClr val="FFFFFF"/>
                </a:solidFill>
              </a:rPr>
            </a:br>
            <a:r>
              <a:rPr lang="ru-RU" sz="1800" b="1" dirty="0" smtClean="0">
                <a:solidFill>
                  <a:srgbClr val="FFFFFF"/>
                </a:solidFill>
              </a:rPr>
              <a:t>в посылках </a:t>
            </a:r>
            <a:r>
              <a:rPr lang="ru-RU" sz="1800" b="1" dirty="0" smtClean="0">
                <a:solidFill>
                  <a:srgbClr val="FFFF00"/>
                </a:solidFill>
              </a:rPr>
              <a:t>те же позиции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FF"/>
                </a:solidFill>
              </a:rPr>
              <a:t> что и в выводе: меньший термин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en-US" sz="1800" b="1" dirty="0" smtClean="0">
                <a:solidFill>
                  <a:srgbClr val="00FF00"/>
                </a:solidFill>
              </a:rPr>
              <a:t>S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rgbClr val="FFFFFF"/>
                </a:solidFill>
              </a:rPr>
              <a:t> является субъектом меньшей, а б</a:t>
            </a:r>
            <a:r>
              <a:rPr lang="en-GB" sz="1800" b="1" dirty="0" smtClean="0">
                <a:solidFill>
                  <a:srgbClr val="FFFFFF"/>
                </a:solidFill>
              </a:rPr>
              <a:t>ó</a:t>
            </a:r>
            <a:r>
              <a:rPr lang="ru-RU" sz="1800" b="1" dirty="0" smtClean="0">
                <a:solidFill>
                  <a:srgbClr val="FFFFFF"/>
                </a:solidFill>
              </a:rPr>
              <a:t>льший</a:t>
            </a:r>
            <a:r>
              <a:rPr lang="en-US" sz="1800" b="1" dirty="0" smtClean="0">
                <a:solidFill>
                  <a:srgbClr val="FFFFFF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en-US" sz="1800" b="1" dirty="0" smtClean="0">
                <a:solidFill>
                  <a:srgbClr val="00FF00"/>
                </a:solidFill>
              </a:rPr>
              <a:t>P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rgbClr val="FFFFFF"/>
                </a:solidFill>
              </a:rPr>
              <a:t> – предикатом б</a:t>
            </a:r>
            <a:r>
              <a:rPr lang="en-GB" sz="1800" b="1" dirty="0" smtClean="0">
                <a:solidFill>
                  <a:srgbClr val="FFFFFF"/>
                </a:solidFill>
              </a:rPr>
              <a:t>ó</a:t>
            </a:r>
            <a:r>
              <a:rPr lang="ru-RU" sz="1800" b="1" dirty="0" smtClean="0">
                <a:solidFill>
                  <a:srgbClr val="FFFFFF"/>
                </a:solidFill>
              </a:rPr>
              <a:t>льшей посылки. Такая конфигурация делает выведение особенно наглядным.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Модусы второй, третьей и четвёртой фигур можно </a:t>
            </a:r>
            <a:r>
              <a:rPr lang="ru-RU" sz="1800" b="1" dirty="0" smtClean="0">
                <a:solidFill>
                  <a:srgbClr val="FFFF00"/>
                </a:solidFill>
              </a:rPr>
              <a:t>свести </a:t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>к модусам первой фигуры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endParaRPr lang="ru-RU" sz="1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5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5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5143" grpId="0" build="p" bldLvl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24" name="AutoShape 16"/>
          <p:cNvSpPr>
            <a:spLocks noChangeArrowheads="1"/>
          </p:cNvSpPr>
          <p:nvPr/>
        </p:nvSpPr>
        <p:spPr bwMode="auto">
          <a:xfrm>
            <a:off x="6081713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смертный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3" name="Oval 15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25" name="Oval 17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FF"/>
                </a:solidFill>
              </a:rPr>
              <a:t>Общеутвердительную</a:t>
            </a:r>
            <a:r>
              <a:rPr lang="ru-RU" sz="1800" b="1" baseline="0" dirty="0" smtClean="0"/>
              <a:t>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меньшую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>
                <a:solidFill>
                  <a:srgbClr val="00FF00"/>
                </a:solidFill>
              </a:rPr>
              <a:t>обращаем с ограничением</a:t>
            </a:r>
            <a:r>
              <a:rPr lang="ru-RU" sz="1800" b="1" baseline="0" dirty="0" smtClean="0"/>
              <a:t>.</a:t>
            </a:r>
            <a:endParaRPr lang="ru-RU" sz="1800" b="1" baseline="0" dirty="0"/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00025"/>
            <a:ext cx="8589963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8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4" grpId="0" animBg="1"/>
      <p:bldP spid="478223" grpId="0" animBg="1"/>
      <p:bldP spid="4782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9" name="Rectangle 21"/>
          <p:cNvSpPr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34" name="Rectangle 26"/>
          <p:cNvSpPr>
            <a:spLocks noChangeArrowheads="1"/>
          </p:cNvSpPr>
          <p:nvPr/>
        </p:nvSpPr>
        <p:spPr bwMode="auto">
          <a:xfrm rot="1500000">
            <a:off x="5757863" y="2806700"/>
            <a:ext cx="2159000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суть</a:t>
            </a:r>
          </a:p>
        </p:txBody>
      </p:sp>
      <p:sp>
        <p:nvSpPr>
          <p:cNvPr id="478233" name="Rectangle 25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8231" name="AutoShape 23"/>
          <p:cNvSpPr>
            <a:spLocks noChangeArrowheads="1"/>
          </p:cNvSpPr>
          <p:nvPr/>
        </p:nvSpPr>
        <p:spPr bwMode="auto">
          <a:xfrm>
            <a:off x="6081713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27" name="AutoShape 19"/>
          <p:cNvSpPr>
            <a:spLocks noChangeArrowheads="1"/>
          </p:cNvSpPr>
          <p:nvPr/>
        </p:nvSpPr>
        <p:spPr bwMode="auto">
          <a:xfrm>
            <a:off x="6081713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34823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34824" name="AutoShape 16"/>
          <p:cNvSpPr>
            <a:spLocks noChangeArrowheads="1"/>
          </p:cNvSpPr>
          <p:nvPr/>
        </p:nvSpPr>
        <p:spPr bwMode="auto">
          <a:xfrm>
            <a:off x="6081713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825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826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828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829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830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831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смертный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4832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4833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4834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4835" name="Oval 15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836" name="Oval 17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26" name="Oval 18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8" name="Oval 20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0" name="Oval 22"/>
          <p:cNvSpPr>
            <a:spLocks noChangeAspect="1" noChangeArrowheads="1"/>
          </p:cNvSpPr>
          <p:nvPr/>
        </p:nvSpPr>
        <p:spPr bwMode="auto">
          <a:xfrm>
            <a:off x="4678363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2" name="Oval 24"/>
          <p:cNvSpPr>
            <a:spLocks noChangeAspect="1" noChangeArrowheads="1"/>
          </p:cNvSpPr>
          <p:nvPr/>
        </p:nvSpPr>
        <p:spPr bwMode="auto">
          <a:xfrm>
            <a:off x="75565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00025"/>
            <a:ext cx="8589963" cy="1143000"/>
          </a:xfrm>
        </p:spPr>
        <p:txBody>
          <a:bodyPr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8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8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478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478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7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8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8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8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47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78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478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478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78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478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478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9" grpId="0" animBg="1"/>
      <p:bldP spid="478234" grpId="0" animBg="1"/>
      <p:bldP spid="478234" grpId="1" animBg="1"/>
      <p:bldP spid="478234" grpId="2" animBg="1"/>
      <p:bldP spid="478233" grpId="0" animBg="1"/>
      <p:bldP spid="478233" grpId="1" animBg="1"/>
      <p:bldP spid="478231" grpId="0" animBg="1"/>
      <p:bldP spid="478231" grpId="1" animBg="1"/>
      <p:bldP spid="478227" grpId="0" animBg="1"/>
      <p:bldP spid="34823" grpId="0" animBg="1"/>
      <p:bldP spid="34823" grpId="1" animBg="1"/>
      <p:bldP spid="34833" grpId="0" animBg="1"/>
      <p:bldP spid="34833" grpId="1" animBg="1"/>
      <p:bldP spid="34834" grpId="0" animBg="1"/>
      <p:bldP spid="34834" grpId="1" animBg="1"/>
      <p:bldP spid="478226" grpId="0" animBg="1"/>
      <p:bldP spid="478228" grpId="0" animBg="1"/>
      <p:bldP spid="478230" grpId="0" animBg="1"/>
      <p:bldP spid="478230" grpId="1" animBg="1"/>
      <p:bldP spid="478232" grpId="0" animBg="1"/>
      <p:bldP spid="47823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0025"/>
            <a:ext cx="9144000" cy="1143000"/>
          </a:xfrm>
        </p:spPr>
        <p:txBody>
          <a:bodyPr lIns="36000" rIns="36000"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m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spc="-30" dirty="0" smtClean="0">
                <a:solidFill>
                  <a:schemeClr val="bg1"/>
                </a:solidFill>
              </a:rPr>
              <a:t>простыми обращениями и перестановкой посылок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Всякий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поэт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человек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78236" name="Rectangle 28"/>
          <p:cNvSpPr>
            <a:spLocks noChangeArrowheads="1"/>
          </p:cNvSpPr>
          <p:nvPr/>
        </p:nvSpPr>
        <p:spPr bwMode="auto">
          <a:xfrm rot="-5400000">
            <a:off x="3312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есть</a:t>
            </a:r>
            <a:endParaRPr lang="ru-RU" sz="1800" b="1" baseline="0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третьей фигуры </a:t>
            </a:r>
            <a:r>
              <a:rPr lang="en-US" dirty="0" smtClean="0">
                <a:solidFill>
                  <a:srgbClr val="FF66CC"/>
                </a:solidFill>
              </a:rPr>
              <a:t>D</a:t>
            </a:r>
            <a:r>
              <a:rPr lang="en-US" dirty="0" smtClean="0"/>
              <a:t>isamis</a:t>
            </a:r>
            <a:r>
              <a:rPr lang="ru-RU" dirty="0" smtClean="0"/>
              <a:t> сводится к модусу </a:t>
            </a:r>
            <a:r>
              <a:rPr lang="en-US" sz="2000" dirty="0" smtClean="0">
                <a:solidFill>
                  <a:srgbClr val="FF66CC"/>
                </a:solidFill>
              </a:rPr>
              <a:t>D</a:t>
            </a:r>
            <a:r>
              <a:rPr lang="en-US" dirty="0" smtClean="0"/>
              <a:t>arii </a:t>
            </a:r>
            <a:endParaRPr lang="ru-RU" dirty="0" smtClean="0"/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</a:t>
            </a:r>
            <a:r>
              <a:rPr lang="en-US" dirty="0" smtClean="0"/>
              <a:t> </a:t>
            </a:r>
            <a:r>
              <a:rPr lang="ru-RU" dirty="0" smtClean="0">
                <a:latin typeface="+mj-lt"/>
              </a:rPr>
              <a:t>б</a:t>
            </a:r>
            <a:r>
              <a:rPr lang="fr-FR" dirty="0" smtClean="0">
                <a:latin typeface="+mj-lt"/>
              </a:rPr>
              <a:t>ó</a:t>
            </a:r>
            <a:r>
              <a:rPr lang="ru-RU" dirty="0" smtClean="0">
                <a:latin typeface="+mj-lt"/>
              </a:rPr>
              <a:t>л</a:t>
            </a:r>
            <a:r>
              <a:rPr lang="ru-RU" dirty="0" smtClean="0"/>
              <a:t>ьшей </a:t>
            </a:r>
            <a:r>
              <a:rPr lang="ru-RU" dirty="0" smtClean="0">
                <a:solidFill>
                  <a:srgbClr val="00FFFF"/>
                </a:solidFill>
              </a:rPr>
              <a:t>частноутвердительной</a:t>
            </a:r>
            <a:r>
              <a:rPr lang="ru-RU" dirty="0" smtClean="0"/>
              <a:t> посылки,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первого слога 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с последующей </a:t>
            </a:r>
            <a:r>
              <a:rPr lang="ru-RU" dirty="0" smtClean="0">
                <a:solidFill>
                  <a:srgbClr val="00FF00"/>
                </a:solidFill>
              </a:rPr>
              <a:t>перестановкой посылок</a:t>
            </a:r>
            <a:r>
              <a:rPr lang="ru-RU" dirty="0" smtClean="0"/>
              <a:t>, 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M</a:t>
            </a:r>
            <a:r>
              <a:rPr lang="ru-RU" dirty="0" smtClean="0"/>
              <a:t> между гласными второго и третьего (</a:t>
            </a:r>
            <a:r>
              <a:rPr lang="en-US" dirty="0" smtClean="0"/>
              <a:t>sic!)</a:t>
            </a:r>
            <a:r>
              <a:rPr lang="ru-RU" dirty="0" smtClean="0"/>
              <a:t> слогов, </a:t>
            </a:r>
          </a:p>
          <a:p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простым обращением </a:t>
            </a:r>
            <a:r>
              <a:rPr lang="ru-RU" dirty="0" smtClean="0"/>
              <a:t>полученного после этих операций </a:t>
            </a:r>
            <a:r>
              <a:rPr lang="ru-RU" dirty="0" smtClean="0">
                <a:solidFill>
                  <a:srgbClr val="00FFFF"/>
                </a:solidFill>
              </a:rPr>
              <a:t>частноутвердительного</a:t>
            </a:r>
            <a:r>
              <a:rPr lang="ru-RU" dirty="0" smtClean="0"/>
              <a:t> вывода,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третьего слога 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7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1528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1" grpId="0" animBg="1"/>
      <p:bldP spid="478216" grpId="0" animBg="1"/>
      <p:bldP spid="478213" grpId="0" animBg="1"/>
      <p:bldP spid="478212" grpId="0" animBg="1"/>
      <p:bldP spid="478214" grpId="0" animBg="1"/>
      <p:bldP spid="478215" grpId="0" animBg="1"/>
      <p:bldP spid="478217" grpId="0" animBg="1"/>
      <p:bldP spid="478219" grpId="0" animBg="1"/>
      <p:bldP spid="478220" grpId="0" animBg="1"/>
      <p:bldP spid="478222" grpId="0" animBg="1"/>
      <p:bldP spid="478235" grpId="0" animBg="1"/>
      <p:bldP spid="478235" grpId="1" animBg="1"/>
      <p:bldP spid="478235" grpId="2" animBg="1"/>
      <p:bldP spid="478236" grpId="0" animBg="1"/>
      <p:bldP spid="1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1800" b="1" baseline="0" dirty="0" smtClean="0">
                <a:solidFill>
                  <a:srgbClr val="00FF00"/>
                </a:solidFill>
              </a:rPr>
              <a:t>Обращаем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частноутвердительную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/>
              <a:t>б</a:t>
            </a:r>
            <a:r>
              <a:rPr lang="fr-FR" dirty="0" smtClean="0">
                <a:cs typeface="Times New Roman"/>
              </a:rPr>
              <a:t>ó</a:t>
            </a:r>
            <a:r>
              <a:rPr lang="ru-RU" sz="1800" b="1" baseline="0" dirty="0" smtClean="0"/>
              <a:t>льшую посылку.</a:t>
            </a:r>
            <a:endParaRPr lang="ru-RU" sz="1800" b="1" baseline="0" dirty="0"/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0025"/>
            <a:ext cx="9144000" cy="1143000"/>
          </a:xfrm>
        </p:spPr>
        <p:txBody>
          <a:bodyPr lIns="36000" rIns="36000"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m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2800" b="1" dirty="0" smtClean="0">
                <a:solidFill>
                  <a:srgbClr val="00FFFF"/>
                </a:solidFill>
              </a:rPr>
              <a:t/>
            </a:r>
            <a:br>
              <a:rPr lang="ru-RU" sz="2800" b="1" dirty="0" smtClean="0">
                <a:solidFill>
                  <a:srgbClr val="00FFFF"/>
                </a:solidFill>
              </a:rPr>
            </a:br>
            <a:r>
              <a:rPr lang="ru-RU" sz="2800" b="1" spc="-30" dirty="0" smtClean="0">
                <a:solidFill>
                  <a:schemeClr val="bg1"/>
                </a:solidFill>
              </a:rPr>
              <a:t>простыми обращениями и перестановкой посылок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0965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0966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0967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0968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0969" name="Oval 13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0970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0971" name="Oval 15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0972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973" name="Oval 17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0974" name="Oval 18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3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/>
              <a:t>Меньшую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0965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0966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0967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0968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0969" name="Oval 13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0970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0971" name="Oval 15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0972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973" name="Oval 17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0974" name="Oval 18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3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6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8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>
                <a:solidFill>
                  <a:srgbClr val="FF66FF"/>
                </a:solidFill>
              </a:rPr>
              <a:t>Фигура получилась не </a:t>
            </a:r>
            <a:r>
              <a:rPr lang="ru-RU" sz="1800" b="1" baseline="0" dirty="0" smtClean="0">
                <a:solidFill>
                  <a:srgbClr val="FF66FF"/>
                </a:solidFill>
              </a:rPr>
              <a:t>1-я</a:t>
            </a:r>
            <a:r>
              <a:rPr lang="ru-RU" sz="1800" b="1" baseline="0" dirty="0">
                <a:solidFill>
                  <a:srgbClr val="FF66FF"/>
                </a:solidFill>
              </a:rPr>
              <a:t>, а </a:t>
            </a:r>
            <a:r>
              <a:rPr lang="ru-RU" sz="1800" b="1" baseline="0" dirty="0" smtClean="0">
                <a:solidFill>
                  <a:srgbClr val="FF66FF"/>
                </a:solidFill>
              </a:rPr>
              <a:t>4-я</a:t>
            </a:r>
            <a:r>
              <a:rPr lang="ru-RU" sz="1800" b="1" baseline="0" dirty="0">
                <a:solidFill>
                  <a:srgbClr val="FF66FF"/>
                </a:solidFill>
              </a:rPr>
              <a:t>.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1988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1989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1990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1991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1992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1993" name="Oval 13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1994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1995" name="Oval 15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1996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1997" name="Oval 17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1998" name="Oval 18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1999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2000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2001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2002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Меняем посылки местами.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8"/>
          <p:cNvSpPr>
            <a:spLocks noChangeArrowheads="1"/>
          </p:cNvSpPr>
          <p:nvPr/>
        </p:nvSpPr>
        <p:spPr bwMode="auto">
          <a:xfrm>
            <a:off x="6083300" y="33480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 rot="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суть</a:t>
            </a: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 rot="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28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4" name="Oval 19"/>
          <p:cNvSpPr>
            <a:spLocks noChangeAspect="1" noChangeArrowheads="1"/>
          </p:cNvSpPr>
          <p:nvPr/>
        </p:nvSpPr>
        <p:spPr bwMode="auto">
          <a:xfrm>
            <a:off x="7560000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3" name="Oval 19"/>
          <p:cNvSpPr>
            <a:spLocks noChangeAspect="1" noChangeArrowheads="1"/>
          </p:cNvSpPr>
          <p:nvPr/>
        </p:nvSpPr>
        <p:spPr bwMode="auto">
          <a:xfrm>
            <a:off x="7556500" y="1476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1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50" name="AutoShape 6"/>
          <p:cNvSpPr>
            <a:spLocks noChangeArrowheads="1"/>
          </p:cNvSpPr>
          <p:nvPr/>
        </p:nvSpPr>
        <p:spPr bwMode="auto">
          <a:xfrm>
            <a:off x="6083300" y="18367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6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0" name="Oval 32"/>
          <p:cNvSpPr>
            <a:spLocks noChangeAspect="1" noChangeArrowheads="1"/>
          </p:cNvSpPr>
          <p:nvPr/>
        </p:nvSpPr>
        <p:spPr bwMode="auto">
          <a:xfrm>
            <a:off x="4680000" y="1476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1" name="AutoShape 35"/>
          <p:cNvSpPr>
            <a:spLocks noChangeArrowheads="1"/>
          </p:cNvSpPr>
          <p:nvPr/>
        </p:nvSpPr>
        <p:spPr bwMode="auto">
          <a:xfrm>
            <a:off x="6081713" y="5432425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6084000" y="3348000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3021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3022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3023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3024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3025" name="Oval 13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3026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3027" name="Oval 15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3028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3029" name="Oval 17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3030" name="Oval 18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" name="Oval 37"/>
          <p:cNvSpPr>
            <a:spLocks noChangeAspect="1" noChangeArrowheads="1"/>
          </p:cNvSpPr>
          <p:nvPr/>
        </p:nvSpPr>
        <p:spPr bwMode="auto">
          <a:xfrm>
            <a:off x="4678363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2" name="Oval 36"/>
          <p:cNvSpPr>
            <a:spLocks noChangeAspect="1" noChangeArrowheads="1"/>
          </p:cNvSpPr>
          <p:nvPr/>
        </p:nvSpPr>
        <p:spPr bwMode="auto">
          <a:xfrm>
            <a:off x="75565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2" name="Oval 28"/>
          <p:cNvSpPr>
            <a:spLocks noChangeAspect="1" noChangeArrowheads="1"/>
          </p:cNvSpPr>
          <p:nvPr/>
        </p:nvSpPr>
        <p:spPr bwMode="auto">
          <a:xfrm>
            <a:off x="468000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37" grpId="0" animBg="1"/>
      <p:bldP spid="37" grpId="1" animBg="1"/>
      <p:bldP spid="37" grpId="2" animBg="1"/>
      <p:bldP spid="34" grpId="0" animBg="1"/>
      <p:bldP spid="50" grpId="0" animBg="1"/>
      <p:bldP spid="41" grpId="0" animBg="1"/>
      <p:bldP spid="27" grpId="0" animBg="1"/>
      <p:bldP spid="40" grpId="0" animBg="1"/>
      <p:bldP spid="42" grpId="0" animBg="1"/>
      <p:bldP spid="3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4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036" name="Oval 19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037" name="AutoShape 8"/>
          <p:cNvSpPr>
            <a:spLocks noChangeArrowheads="1"/>
          </p:cNvSpPr>
          <p:nvPr/>
        </p:nvSpPr>
        <p:spPr bwMode="auto">
          <a:xfrm>
            <a:off x="6083300" y="33480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038" name="Oval 28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039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040" name="AutoShape 6"/>
          <p:cNvSpPr>
            <a:spLocks noChangeArrowheads="1"/>
          </p:cNvSpPr>
          <p:nvPr/>
        </p:nvSpPr>
        <p:spPr bwMode="auto">
          <a:xfrm>
            <a:off x="6083300" y="18367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042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043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044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045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046" name="Oval 13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047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048" name="Oval 15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049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050" name="Oval 17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051" name="Oval 18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052" name="Rectangle 21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4679950" y="50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Обращаем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</a:rPr>
              <a:t>частноутвердительный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/>
              <a:t>вывод.</a:t>
            </a:r>
            <a:endParaRPr lang="ru-RU" sz="1800" b="1" baseline="0" dirty="0"/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24" name="Oval 32"/>
          <p:cNvSpPr>
            <a:spLocks noChangeAspect="1" noChangeArrowheads="1"/>
          </p:cNvSpPr>
          <p:nvPr/>
        </p:nvSpPr>
        <p:spPr bwMode="auto">
          <a:xfrm>
            <a:off x="4680000" y="1476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35"/>
          <p:cNvSpPr>
            <a:spLocks noChangeArrowheads="1"/>
          </p:cNvSpPr>
          <p:nvPr/>
        </p:nvSpPr>
        <p:spPr bwMode="auto">
          <a:xfrm>
            <a:off x="6081713" y="5432425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" name="Oval 18"/>
          <p:cNvSpPr>
            <a:spLocks noChangeAspect="1" noChangeArrowheads="1"/>
          </p:cNvSpPr>
          <p:nvPr/>
        </p:nvSpPr>
        <p:spPr bwMode="auto">
          <a:xfrm>
            <a:off x="7559675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6" name="Oval 1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61" name="Rectangle 4"/>
          <p:cNvSpPr>
            <a:spLocks noChangeArrowheads="1"/>
          </p:cNvSpPr>
          <p:nvPr/>
        </p:nvSpPr>
        <p:spPr bwMode="auto">
          <a:xfrm rot="-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суть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62" name="Oval 19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63" name="AutoShape 8"/>
          <p:cNvSpPr>
            <a:spLocks noChangeArrowheads="1"/>
          </p:cNvSpPr>
          <p:nvPr/>
        </p:nvSpPr>
        <p:spPr bwMode="auto">
          <a:xfrm>
            <a:off x="6083300" y="33480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5064" name="Oval 28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65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066" name="AutoShape 6"/>
          <p:cNvSpPr>
            <a:spLocks noChangeArrowheads="1"/>
          </p:cNvSpPr>
          <p:nvPr/>
        </p:nvSpPr>
        <p:spPr bwMode="auto">
          <a:xfrm>
            <a:off x="6083300" y="18367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068" name="AutoShape 7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5069" name="AutoShape 9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070" name="AutoShape 10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5071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72" name="Oval 13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73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074" name="Oval 15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075" name="Rectangle 16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076" name="Oval 17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77" name="Oval 18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5078" name="Rectangle 21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Модус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сводим к модусу </a:t>
            </a:r>
            <a:r>
              <a:rPr kumimoji="0" lang="en-US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-3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простыми обращениями и перестановкой посылок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26" name="Oval 32"/>
          <p:cNvSpPr>
            <a:spLocks noChangeAspect="1" noChangeArrowheads="1"/>
          </p:cNvSpPr>
          <p:nvPr/>
        </p:nvSpPr>
        <p:spPr bwMode="auto">
          <a:xfrm>
            <a:off x="4680000" y="1476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поэт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7" grpId="0" animBg="1"/>
      <p:bldP spid="47" grpId="1" animBg="1"/>
      <p:bldP spid="46" grpId="0" animBg="1"/>
      <p:bldP spid="46" grpId="1" animBg="1"/>
      <p:bldP spid="45068" grpId="0" animBg="1"/>
      <p:bldP spid="45068" grpId="1" animBg="1"/>
      <p:bldP spid="45076" grpId="0" animBg="1"/>
      <p:bldP spid="45076" grpId="1" animBg="1"/>
      <p:bldP spid="45077" grpId="0" animBg="1"/>
      <p:bldP spid="4507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4587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Сведение модусов простого категорического силлогизма к модусам первой фигуры</a:t>
            </a:r>
            <a:endParaRPr lang="ru-RU" sz="2400" b="1" dirty="0" smtClean="0">
              <a:solidFill>
                <a:srgbClr val="FFFFFF"/>
              </a:solidFill>
            </a:endParaRPr>
          </a:p>
        </p:txBody>
      </p:sp>
      <p:sp>
        <p:nvSpPr>
          <p:cNvPr id="47514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88000" y="1512000"/>
            <a:ext cx="8604000" cy="5112000"/>
          </a:xfrm>
        </p:spPr>
        <p:txBody>
          <a:bodyPr tIns="0" bIns="0"/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Сведение осуществляется к модусу первой фигуры, </a:t>
            </a:r>
            <a:r>
              <a:rPr lang="ru-RU" sz="1800" b="1" dirty="0" smtClean="0">
                <a:solidFill>
                  <a:srgbClr val="00FF00"/>
                </a:solidFill>
              </a:rPr>
              <a:t>имя которого начинается на ту же согласную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FF"/>
                </a:solidFill>
              </a:rPr>
              <a:t> что и имя сводимого модуса.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Сведение осуществляется путём</a:t>
            </a:r>
          </a:p>
          <a:p>
            <a:pPr marL="720000" lvl="1"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либо формальных преобразований, таких как</a:t>
            </a:r>
          </a:p>
          <a:p>
            <a:pPr marL="1080000" lvl="2" eaLnBrk="1" hangingPunct="1">
              <a:lnSpc>
                <a:spcPct val="90000"/>
              </a:lnSpc>
              <a:buClr>
                <a:schemeClr val="accent3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обращение суждений</a:t>
            </a:r>
            <a:r>
              <a:rPr lang="ru-RU" sz="1800" b="1" dirty="0" smtClean="0">
                <a:solidFill>
                  <a:srgbClr val="00CCFF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(посылок</a:t>
            </a:r>
            <a:r>
              <a:rPr lang="en-US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и/или вывода): </a:t>
            </a:r>
          </a:p>
          <a:p>
            <a:pPr marL="1440000" lvl="3" eaLnBrk="1" hangingPunct="1">
              <a:lnSpc>
                <a:spcPct val="90000"/>
              </a:lnSpc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0FF00"/>
                </a:solidFill>
              </a:rPr>
              <a:t>простое</a:t>
            </a:r>
            <a:r>
              <a:rPr lang="ru-RU" sz="1800" b="1" dirty="0" smtClean="0">
                <a:solidFill>
                  <a:srgbClr val="FFFFFF"/>
                </a:solidFill>
              </a:rPr>
              <a:t> – обращению подлежат суждения, обозначенные </a:t>
            </a:r>
            <a:br>
              <a:rPr lang="ru-RU" sz="1800" b="1" dirty="0" smtClean="0">
                <a:solidFill>
                  <a:srgbClr val="FFFFFF"/>
                </a:solidFill>
              </a:rPr>
            </a:br>
            <a:r>
              <a:rPr lang="ru-RU" sz="1800" b="1" dirty="0" smtClean="0">
                <a:solidFill>
                  <a:srgbClr val="FFFFFF"/>
                </a:solidFill>
              </a:rPr>
              <a:t>в</a:t>
            </a:r>
            <a:r>
              <a:rPr lang="en-US" sz="1800" b="1" dirty="0" smtClean="0">
                <a:solidFill>
                  <a:srgbClr val="FFFFFF"/>
                </a:solidFill>
              </a:rPr>
              <a:t> </a:t>
            </a:r>
            <a:r>
              <a:rPr lang="ru-RU" sz="1800" b="1" dirty="0" smtClean="0">
                <a:solidFill>
                  <a:srgbClr val="FFFFFF"/>
                </a:solidFill>
              </a:rPr>
              <a:t>именах модусов гласными </a:t>
            </a:r>
            <a:r>
              <a:rPr lang="en-US" sz="1800" b="1" dirty="0" smtClean="0">
                <a:solidFill>
                  <a:srgbClr val="00FF00"/>
                </a:solidFill>
              </a:rPr>
              <a:t>E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(общеотрицательные)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FFFF"/>
                </a:solidFill>
              </a:rPr>
              <a:t>или </a:t>
            </a:r>
            <a:r>
              <a:rPr lang="en-US" sz="1800" b="1" dirty="0" smtClean="0">
                <a:solidFill>
                  <a:srgbClr val="00FF00"/>
                </a:solidFill>
              </a:rPr>
              <a:t>I</a:t>
            </a:r>
            <a:r>
              <a:rPr lang="ru-RU" sz="1800" b="1" dirty="0" smtClean="0">
                <a:solidFill>
                  <a:srgbClr val="FFFFFF"/>
                </a:solidFill>
              </a:rPr>
              <a:t> </a:t>
            </a:r>
            <a:br>
              <a:rPr lang="ru-RU" sz="1800" b="1" dirty="0" smtClean="0">
                <a:solidFill>
                  <a:srgbClr val="FFFFFF"/>
                </a:solidFill>
              </a:rPr>
            </a:br>
            <a:r>
              <a:rPr lang="ru-RU" sz="1800" b="1" dirty="0" smtClean="0">
                <a:solidFill>
                  <a:srgbClr val="FFFFFF"/>
                </a:solidFill>
              </a:rPr>
              <a:t>(частноутвердительные), за которыми следует согласная </a:t>
            </a:r>
            <a:r>
              <a:rPr lang="en-US" sz="1800" b="1" dirty="0" smtClean="0">
                <a:solidFill>
                  <a:srgbClr val="00FF00"/>
                </a:solidFill>
              </a:rPr>
              <a:t>S</a:t>
            </a:r>
            <a:r>
              <a:rPr lang="ru-RU" sz="1800" b="1" dirty="0" smtClean="0">
                <a:solidFill>
                  <a:schemeClr val="bg1"/>
                </a:solidFill>
              </a:rPr>
              <a:t>;</a:t>
            </a:r>
          </a:p>
          <a:p>
            <a:pPr marL="1440000" lvl="3" eaLnBrk="1" hangingPunct="1">
              <a:lnSpc>
                <a:spcPct val="90000"/>
              </a:lnSpc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или </a:t>
            </a:r>
            <a:r>
              <a:rPr lang="ru-RU" sz="1800" b="1" dirty="0" smtClean="0">
                <a:solidFill>
                  <a:srgbClr val="00FF00"/>
                </a:solidFill>
              </a:rPr>
              <a:t>с ограничением</a:t>
            </a:r>
            <a:r>
              <a:rPr lang="en-US" sz="1800" b="1" dirty="0" smtClean="0">
                <a:solidFill>
                  <a:srgbClr val="FFFFFF"/>
                </a:solidFill>
              </a:rPr>
              <a:t> </a:t>
            </a:r>
            <a:r>
              <a:rPr lang="ru-RU" sz="1800" b="1" dirty="0" smtClean="0">
                <a:solidFill>
                  <a:srgbClr val="FFFFFF"/>
                </a:solidFill>
              </a:rPr>
              <a:t>– обращению подлежат суждения, обозначенные в именах модусов гласной </a:t>
            </a:r>
            <a:r>
              <a:rPr lang="en-US" sz="1800" b="1" dirty="0" smtClean="0">
                <a:solidFill>
                  <a:srgbClr val="00FF00"/>
                </a:solidFill>
              </a:rPr>
              <a:t>A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(общеутвердительные)</a:t>
            </a:r>
            <a:r>
              <a:rPr lang="ru-RU" sz="1800" b="1" dirty="0" smtClean="0">
                <a:solidFill>
                  <a:srgbClr val="FFFFFF"/>
                </a:solidFill>
              </a:rPr>
              <a:t>, за которой следует согласная </a:t>
            </a:r>
            <a:r>
              <a:rPr lang="en-US" sz="1800" b="1" dirty="0" smtClean="0">
                <a:solidFill>
                  <a:srgbClr val="00FF00"/>
                </a:solidFill>
              </a:rPr>
              <a:t>P</a:t>
            </a:r>
            <a:r>
              <a:rPr lang="ru-RU" sz="1800" b="1" dirty="0" smtClean="0">
                <a:solidFill>
                  <a:srgbClr val="FFFFFF"/>
                </a:solidFill>
              </a:rPr>
              <a:t>;</a:t>
            </a:r>
          </a:p>
          <a:p>
            <a:pPr marL="1080000" lvl="2" eaLnBrk="1" hangingPunct="1">
              <a:lnSpc>
                <a:spcPct val="90000"/>
              </a:lnSpc>
              <a:buClr>
                <a:schemeClr val="accent3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перестановка посылок </a:t>
            </a:r>
            <a:r>
              <a:rPr lang="ru-RU" sz="1800" b="1" dirty="0" smtClean="0">
                <a:solidFill>
                  <a:schemeClr val="accent3"/>
                </a:solidFill>
              </a:rPr>
              <a:t>– указанием на это служит наличие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в имени модуса согласной </a:t>
            </a:r>
            <a:r>
              <a:rPr lang="en-US" sz="1800" b="1" dirty="0" smtClean="0">
                <a:solidFill>
                  <a:srgbClr val="00FF00"/>
                </a:solidFill>
              </a:rPr>
              <a:t>M</a:t>
            </a:r>
            <a:r>
              <a:rPr lang="ru-RU" sz="1800" b="1" dirty="0" smtClean="0">
                <a:solidFill>
                  <a:schemeClr val="bg1"/>
                </a:solidFill>
              </a:rPr>
              <a:t> – обычно между гласными, обозначающими посылки, которые следует поменять местами (в случае если эта позиция занята другой значимой согласной, согласная </a:t>
            </a:r>
            <a:r>
              <a:rPr lang="en-US" sz="1800" b="1" dirty="0" smtClean="0">
                <a:solidFill>
                  <a:srgbClr val="00FF00"/>
                </a:solidFill>
              </a:rPr>
              <a:t>M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может стоять после согласной второго слога)</a:t>
            </a:r>
            <a:r>
              <a:rPr lang="ru-RU" sz="1800" b="1" dirty="0" smtClean="0">
                <a:solidFill>
                  <a:schemeClr val="accent3"/>
                </a:solidFill>
              </a:rPr>
              <a:t>;</a:t>
            </a:r>
          </a:p>
          <a:p>
            <a:pPr marL="720000" lvl="1"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rgbClr val="FFFFFF"/>
                </a:solidFill>
              </a:rPr>
              <a:t>либо </a:t>
            </a:r>
            <a:r>
              <a:rPr lang="ru-RU" sz="1800" b="1" dirty="0" smtClean="0">
                <a:solidFill>
                  <a:srgbClr val="00FFFF"/>
                </a:solidFill>
              </a:rPr>
              <a:t>«приведением к нелепости» </a:t>
            </a:r>
            <a:r>
              <a:rPr lang="ru-RU" sz="1800" b="1" dirty="0" smtClean="0">
                <a:solidFill>
                  <a:srgbClr val="FFFFFF"/>
                </a:solidFill>
              </a:rPr>
              <a:t>(</a:t>
            </a:r>
            <a:r>
              <a:rPr lang="en-US" sz="1800" b="1" dirty="0" smtClean="0">
                <a:solidFill>
                  <a:srgbClr val="FFFFFF"/>
                </a:solidFill>
              </a:rPr>
              <a:t>reductio ad absurdum</a:t>
            </a:r>
            <a:r>
              <a:rPr lang="ru-RU" sz="1800" b="1" dirty="0" smtClean="0">
                <a:solidFill>
                  <a:srgbClr val="FFFFFF"/>
                </a:solidFill>
              </a:rPr>
              <a:t>) – </a:t>
            </a:r>
            <a:r>
              <a:rPr lang="ru-RU" sz="1800" b="1" dirty="0" smtClean="0">
                <a:solidFill>
                  <a:schemeClr val="accent3"/>
                </a:solidFill>
              </a:rPr>
              <a:t>указанием на это служит наличие в имени модуса согласной буквы </a:t>
            </a:r>
            <a:r>
              <a:rPr lang="en-US" sz="1800" b="1" dirty="0" smtClean="0">
                <a:solidFill>
                  <a:srgbClr val="00FF00"/>
                </a:solidFill>
              </a:rPr>
              <a:t>R</a:t>
            </a:r>
            <a:r>
              <a:rPr lang="en-US" sz="1800" b="1" dirty="0" smtClean="0">
                <a:solidFill>
                  <a:schemeClr val="accent3"/>
                </a:solidFill>
              </a:rPr>
              <a:t> (</a:t>
            </a:r>
            <a:r>
              <a:rPr lang="ru-RU" sz="1800" b="1" dirty="0" smtClean="0">
                <a:solidFill>
                  <a:schemeClr val="accent3"/>
                </a:solidFill>
              </a:rPr>
              <a:t>при отсутствии в имени согласных </a:t>
            </a:r>
            <a:r>
              <a:rPr lang="en-US" sz="1800" b="1" dirty="0" smtClean="0">
                <a:solidFill>
                  <a:srgbClr val="00FF00"/>
                </a:solidFill>
              </a:rPr>
              <a:t>M</a:t>
            </a:r>
            <a:r>
              <a:rPr lang="en-US" sz="1800" b="1" dirty="0" smtClean="0">
                <a:solidFill>
                  <a:schemeClr val="bg1"/>
                </a:solidFill>
              </a:rPr>
              <a:t>,</a:t>
            </a:r>
            <a:r>
              <a:rPr lang="en-US" sz="1800" b="1" dirty="0" smtClean="0">
                <a:solidFill>
                  <a:srgbClr val="00FF00"/>
                </a:solidFill>
              </a:rPr>
              <a:t> P</a:t>
            </a:r>
            <a:r>
              <a:rPr lang="en-US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en-US" sz="1800" b="1" dirty="0" smtClean="0">
                <a:solidFill>
                  <a:srgbClr val="00FF00"/>
                </a:solidFill>
              </a:rPr>
              <a:t>S</a:t>
            </a:r>
            <a:r>
              <a:rPr lang="ru-RU" sz="1800" b="1" dirty="0" smtClean="0">
                <a:solidFill>
                  <a:schemeClr val="bg1"/>
                </a:solidFill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5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5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5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5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5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5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5143" grpId="0" build="p" bldLvl="2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суть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Всякий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студент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и</a:t>
            </a:r>
            <a:r>
              <a:rPr lang="ru-RU" sz="1800" b="1" baseline="0" dirty="0" smtClean="0">
                <a:solidFill>
                  <a:srgbClr val="0000FF"/>
                </a:solidFill>
              </a:rPr>
              <a:t>зучающий</a:t>
            </a:r>
            <a:br>
              <a:rPr lang="ru-RU" sz="1800" b="1" baseline="0" dirty="0" smtClean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логику</a:t>
            </a:r>
            <a:br>
              <a:rPr lang="ru-RU" sz="2000" b="1" baseline="0" dirty="0" smtClean="0">
                <a:solidFill>
                  <a:srgbClr val="0000FF"/>
                </a:solidFill>
              </a:rPr>
            </a:br>
            <a:endParaRPr lang="ru-RU" sz="6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студенты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москвичи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москвичи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3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6" name="Rectangle 28"/>
          <p:cNvSpPr>
            <a:spLocks noChangeArrowheads="1"/>
          </p:cNvSpPr>
          <p:nvPr/>
        </p:nvSpPr>
        <p:spPr bwMode="auto">
          <a:xfrm rot="-5400000">
            <a:off x="3312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 суть</a:t>
            </a:r>
            <a:endParaRPr lang="ru-RU" sz="1800" b="1" baseline="0" dirty="0">
              <a:solidFill>
                <a:srgbClr val="0000CC"/>
              </a:solidFill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accent3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третьей фигуры </a:t>
            </a:r>
            <a:r>
              <a:rPr lang="en-US" dirty="0" smtClean="0">
                <a:solidFill>
                  <a:srgbClr val="FF66CC"/>
                </a:solidFill>
              </a:rPr>
              <a:t>D</a:t>
            </a:r>
            <a:r>
              <a:rPr lang="en-US" dirty="0" smtClean="0"/>
              <a:t>atisi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CC"/>
                </a:solidFill>
              </a:rPr>
              <a:t>D</a:t>
            </a:r>
            <a:r>
              <a:rPr lang="en-US" dirty="0" smtClean="0"/>
              <a:t>arii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j-lt"/>
              </a:rPr>
              <a:t>мень</a:t>
            </a:r>
            <a:r>
              <a:rPr lang="ru-RU" dirty="0" smtClean="0"/>
              <a:t>шей </a:t>
            </a:r>
            <a:r>
              <a:rPr lang="ru-RU" dirty="0" smtClean="0">
                <a:solidFill>
                  <a:srgbClr val="00FFFF"/>
                </a:solidFill>
              </a:rPr>
              <a:t>частноутвердительной</a:t>
            </a:r>
            <a:r>
              <a:rPr lang="ru-RU" dirty="0" smtClean="0"/>
              <a:t> 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второго слога 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б</a:t>
            </a:r>
            <a:r>
              <a:rPr lang="fr-FR" dirty="0" smtClean="0"/>
              <a:t>ó</a:t>
            </a:r>
            <a:r>
              <a:rPr lang="ru-RU" dirty="0" smtClean="0"/>
              <a:t>льшая посылка не меняется.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7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1528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1" grpId="0" animBg="1"/>
      <p:bldP spid="478216" grpId="0" animBg="1"/>
      <p:bldP spid="478213" grpId="0" animBg="1"/>
      <p:bldP spid="478212" grpId="0" animBg="1"/>
      <p:bldP spid="478214" grpId="0" animBg="1"/>
      <p:bldP spid="478215" grpId="0" animBg="1"/>
      <p:bldP spid="478217" grpId="0" animBg="1"/>
      <p:bldP spid="478219" grpId="0" animBg="1"/>
      <p:bldP spid="478220" grpId="0" animBg="1"/>
      <p:bldP spid="478222" grpId="0" animBg="1"/>
      <p:bldP spid="478235" grpId="0" animBg="1"/>
      <p:bldP spid="478235" grpId="1" animBg="1"/>
      <p:bldP spid="478235" grpId="2" animBg="1"/>
      <p:bldP spid="478236" grpId="0" animBg="1"/>
      <p:bldP spid="2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суть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студент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студенты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москвичи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москвичи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accent3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latin typeface="+mj-lt"/>
              </a:rPr>
              <a:t>Б</a:t>
            </a:r>
            <a:r>
              <a:rPr lang="fr-FR" sz="1800" b="1" baseline="0" dirty="0" smtClean="0">
                <a:latin typeface="+mj-lt"/>
                <a:cs typeface="Times New Roman"/>
              </a:rPr>
              <a:t>ó</a:t>
            </a:r>
            <a:r>
              <a:rPr lang="ru-RU" sz="1800" b="1" baseline="0" dirty="0" smtClean="0">
                <a:latin typeface="+mj-lt"/>
              </a:rPr>
              <a:t>л</a:t>
            </a:r>
            <a:r>
              <a:rPr lang="ru-RU" sz="1800" b="1" baseline="0" dirty="0" smtClean="0"/>
              <a:t>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accent3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студент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и</a:t>
            </a:r>
            <a:r>
              <a:rPr lang="ru-RU" sz="1800" b="1" baseline="0" dirty="0" smtClean="0">
                <a:solidFill>
                  <a:srgbClr val="0000FF"/>
                </a:solidFill>
              </a:rPr>
              <a:t>зучающий</a:t>
            </a:r>
            <a:br>
              <a:rPr lang="ru-RU" sz="1800" b="1" baseline="0" dirty="0" smtClean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логику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студенты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москвичи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москвичи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студент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00FF00"/>
                </a:solidFill>
              </a:rPr>
              <a:t>Обращаем </a:t>
            </a:r>
            <a:r>
              <a:rPr lang="ru-RU" dirty="0" smtClean="0">
                <a:solidFill>
                  <a:srgbClr val="00FFFF"/>
                </a:solidFill>
              </a:rPr>
              <a:t>о</a:t>
            </a:r>
            <a:r>
              <a:rPr lang="ru-RU" sz="1800" b="1" baseline="0" dirty="0" smtClean="0">
                <a:solidFill>
                  <a:srgbClr val="00FFFF"/>
                </a:solidFill>
              </a:rPr>
              <a:t>бщеутвердительную</a:t>
            </a:r>
            <a:r>
              <a:rPr lang="ru-RU" sz="1800" b="1" baseline="0" dirty="0" smtClean="0"/>
              <a:t>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меньшую посылку</a:t>
            </a:r>
            <a:r>
              <a:rPr lang="ru-RU" dirty="0" smtClean="0"/>
              <a:t>. 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21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4" name="Rectangle 2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суть</a:t>
            </a:r>
          </a:p>
        </p:txBody>
      </p:sp>
      <p:sp>
        <p:nvSpPr>
          <p:cNvPr id="479235" name="Rectangle 3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1713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1713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111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114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студент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115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116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студенты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117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москвичи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118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119" name="Oval 16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москвичи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120" name="Oval 17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122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москвичи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студенты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4678363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москвичи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565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изучающие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логику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4749800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accent3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ii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7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студент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4" grpId="0" animBg="1"/>
      <p:bldP spid="479234" grpId="1" animBg="1"/>
      <p:bldP spid="479234" grpId="2" animBg="1"/>
      <p:bldP spid="479235" grpId="0" animBg="1"/>
      <p:bldP spid="479235" grpId="1" animBg="1"/>
      <p:bldP spid="479236" grpId="0" animBg="1"/>
      <p:bldP spid="479236" grpId="1" animBg="1"/>
      <p:bldP spid="479237" grpId="0" animBg="1"/>
      <p:bldP spid="47111" grpId="0" animBg="1"/>
      <p:bldP spid="47111" grpId="1" animBg="1"/>
      <p:bldP spid="47119" grpId="0" animBg="1"/>
      <p:bldP spid="47119" grpId="1" animBg="1"/>
      <p:bldP spid="47120" grpId="0" animBg="1"/>
      <p:bldP spid="47120" grpId="1" animBg="1"/>
      <p:bldP spid="479252" grpId="0" animBg="1"/>
      <p:bldP spid="479253" grpId="0" animBg="1"/>
      <p:bldP spid="479254" grpId="0" animBg="1"/>
      <p:bldP spid="479254" grpId="1" animBg="1"/>
      <p:bldP spid="479255" grpId="0" animBg="1"/>
      <p:bldP spid="479255" grpId="1" animBg="1"/>
      <p:bldP spid="47925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97200" y="200025"/>
            <a:ext cx="894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роза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камень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роза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цветок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камни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78236" name="Rectangle 28"/>
          <p:cNvSpPr>
            <a:spLocks noChangeArrowheads="1"/>
          </p:cNvSpPr>
          <p:nvPr/>
        </p:nvSpPr>
        <p:spPr bwMode="auto">
          <a:xfrm rot="-5400000">
            <a:off x="3240000" y="2700000"/>
            <a:ext cx="10795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не есть</a:t>
            </a:r>
            <a:endParaRPr lang="ru-RU" sz="1800" b="1" baseline="0" dirty="0">
              <a:solidFill>
                <a:srgbClr val="0000C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третьей фигуры </a:t>
            </a:r>
            <a:r>
              <a:rPr lang="en-US" dirty="0" smtClean="0">
                <a:solidFill>
                  <a:srgbClr val="FF66CC"/>
                </a:solidFill>
              </a:rPr>
              <a:t>F</a:t>
            </a:r>
            <a:r>
              <a:rPr lang="en-US" dirty="0" smtClean="0"/>
              <a:t>elapton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CC"/>
                </a:solidFill>
              </a:rPr>
              <a:t>F</a:t>
            </a:r>
            <a:r>
              <a:rPr lang="en-US" dirty="0" smtClean="0"/>
              <a:t>erio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обращением с ограничением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j-lt"/>
              </a:rPr>
              <a:t>мень</a:t>
            </a:r>
            <a:r>
              <a:rPr lang="ru-RU" dirty="0" smtClean="0"/>
              <a:t>шей </a:t>
            </a:r>
            <a:r>
              <a:rPr lang="ru-RU" dirty="0" smtClean="0">
                <a:solidFill>
                  <a:srgbClr val="00FFFF"/>
                </a:solidFill>
              </a:rPr>
              <a:t>общеутвердительной</a:t>
            </a:r>
            <a:r>
              <a:rPr lang="ru-RU" dirty="0" smtClean="0"/>
              <a:t> 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P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второго слога 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б</a:t>
            </a:r>
            <a:r>
              <a:rPr lang="fr-FR" dirty="0" smtClean="0"/>
              <a:t>ó</a:t>
            </a:r>
            <a:r>
              <a:rPr lang="ru-RU" dirty="0" smtClean="0"/>
              <a:t>льшая посылка не меняется.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7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1528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1" grpId="0" animBg="1"/>
      <p:bldP spid="478216" grpId="0" animBg="1"/>
      <p:bldP spid="478213" grpId="0" animBg="1"/>
      <p:bldP spid="478212" grpId="0" animBg="1"/>
      <p:bldP spid="478214" grpId="0" animBg="1"/>
      <p:bldP spid="478215" grpId="0" animBg="1"/>
      <p:bldP spid="478217" grpId="0" animBg="1"/>
      <p:bldP spid="478219" grpId="0" animBg="1"/>
      <p:bldP spid="478220" grpId="0" animBg="1"/>
      <p:bldP spid="478222" grpId="0" animBg="1"/>
      <p:bldP spid="478235" grpId="0" animBg="1"/>
      <p:bldP spid="478235" grpId="1" animBg="1"/>
      <p:bldP spid="478235" grpId="2" animBg="1"/>
      <p:bldP spid="478236" grpId="0" animBg="1"/>
      <p:bldP spid="20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97200" y="200025"/>
            <a:ext cx="894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роза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камень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роза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цветок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камни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latin typeface="+mj-lt"/>
              </a:rPr>
              <a:t>Б</a:t>
            </a:r>
            <a:r>
              <a:rPr lang="fr-FR" sz="1800" b="1" baseline="0" dirty="0" smtClean="0">
                <a:latin typeface="+mj-lt"/>
                <a:cs typeface="Times New Roman"/>
              </a:rPr>
              <a:t>ó</a:t>
            </a:r>
            <a:r>
              <a:rPr lang="ru-RU" sz="1800" b="1" baseline="0" dirty="0" smtClean="0">
                <a:latin typeface="+mj-lt"/>
              </a:rPr>
              <a:t>л</a:t>
            </a:r>
            <a:r>
              <a:rPr lang="ru-RU" sz="1800" b="1" baseline="0" dirty="0" smtClean="0"/>
              <a:t>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97200" y="200025"/>
            <a:ext cx="894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камень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камни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7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камень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FF"/>
                </a:solidFill>
              </a:rPr>
              <a:t>Общеутвердительную</a:t>
            </a:r>
            <a:r>
              <a:rPr lang="ru-RU" sz="1800" b="1" baseline="0" dirty="0" smtClean="0"/>
              <a:t>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меньшую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>
                <a:solidFill>
                  <a:srgbClr val="00FF00"/>
                </a:solidFill>
              </a:rPr>
              <a:t>обращаем с ограничением</a:t>
            </a:r>
            <a:r>
              <a:rPr lang="ru-RU" sz="1800" b="1" baseline="0" dirty="0" smtClean="0"/>
              <a:t>.</a:t>
            </a:r>
            <a:endParaRPr lang="ru-RU" sz="1800" b="1" baseline="0" dirty="0"/>
          </a:p>
        </p:txBody>
      </p:sp>
      <p:sp>
        <p:nvSpPr>
          <p:cNvPr id="21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4" name="Rectangle 2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 smtClean="0">
                <a:solidFill>
                  <a:schemeClr val="accent1"/>
                </a:solidFill>
              </a:rPr>
              <a:t>не суть</a:t>
            </a:r>
            <a:endParaRPr lang="ru-RU" sz="1800" b="1" baseline="0" dirty="0">
              <a:solidFill>
                <a:schemeClr val="accent1"/>
              </a:solidFill>
            </a:endParaRPr>
          </a:p>
        </p:txBody>
      </p:sp>
      <p:sp>
        <p:nvSpPr>
          <p:cNvPr id="479235" name="Rectangle 3"/>
          <p:cNvSpPr>
            <a:spLocks noChangeArrowheads="1"/>
          </p:cNvSpPr>
          <p:nvPr/>
        </p:nvSpPr>
        <p:spPr bwMode="auto">
          <a:xfrm rot="1500000">
            <a:off x="5757863" y="2808000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1713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1713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9159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9160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9161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9162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9163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камень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9164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9165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9166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9167" name="Oval 16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9168" name="Oval 17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камни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9169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9170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камень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4678363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565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камни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4749800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200" y="200025"/>
            <a:ext cx="89496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p</a:t>
            </a:r>
            <a:r>
              <a:rPr lang="en-US" sz="3200" b="1" dirty="0" smtClean="0">
                <a:solidFill>
                  <a:schemeClr val="bg1"/>
                </a:solidFill>
              </a:rPr>
              <a:t>t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обращением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с ограничением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4" grpId="0" animBg="1"/>
      <p:bldP spid="479234" grpId="1" animBg="1"/>
      <p:bldP spid="479234" grpId="2" animBg="1"/>
      <p:bldP spid="479235" grpId="0" animBg="1"/>
      <p:bldP spid="479235" grpId="1" animBg="1"/>
      <p:bldP spid="479236" grpId="0" animBg="1"/>
      <p:bldP spid="479236" grpId="1" animBg="1"/>
      <p:bldP spid="479237" grpId="0" animBg="1"/>
      <p:bldP spid="49159" grpId="0" animBg="1"/>
      <p:bldP spid="49159" grpId="1" animBg="1"/>
      <p:bldP spid="49167" grpId="0" animBg="1"/>
      <p:bldP spid="49167" grpId="1" animBg="1"/>
      <p:bldP spid="49168" grpId="0" animBg="1"/>
      <p:bldP spid="49168" grpId="1" animBg="1"/>
      <p:bldP spid="479252" grpId="0" animBg="1"/>
      <p:bldP spid="479253" grpId="0" animBg="1"/>
      <p:bldP spid="479254" grpId="0" animBg="1"/>
      <p:bldP spid="479254" grpId="1" animBg="1"/>
      <p:bldP spid="479255" grpId="0" animBg="1"/>
      <p:bldP spid="479255" grpId="1" animBg="1"/>
      <p:bldP spid="47925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00025"/>
            <a:ext cx="86400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chemeClr val="accent3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Всякий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человек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78236" name="Rectangle 28"/>
          <p:cNvSpPr>
            <a:spLocks noChangeArrowheads="1"/>
          </p:cNvSpPr>
          <p:nvPr/>
        </p:nvSpPr>
        <p:spPr bwMode="auto">
          <a:xfrm rot="-5400000">
            <a:off x="3312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не есть</a:t>
            </a:r>
            <a:endParaRPr lang="ru-RU" sz="1800" b="1" baseline="0" dirty="0">
              <a:solidFill>
                <a:srgbClr val="0000CC"/>
              </a:solidFill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678363" y="1476375"/>
            <a:ext cx="4318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FF"/>
                </a:solidFill>
              </a:rPr>
              <a:t>Частноотрицательная</a:t>
            </a:r>
            <a:r>
              <a:rPr lang="ru-RU" sz="1800" b="1" baseline="0" dirty="0" smtClean="0">
                <a:solidFill>
                  <a:schemeClr val="bg1"/>
                </a:solidFill>
              </a:rPr>
              <a:t> б</a:t>
            </a:r>
            <a:r>
              <a:rPr lang="en-GB" sz="1800" b="1" baseline="0" dirty="0" smtClean="0">
                <a:solidFill>
                  <a:schemeClr val="bg1"/>
                </a:solidFill>
              </a:rPr>
              <a:t>ó</a:t>
            </a:r>
            <a:r>
              <a:rPr lang="ru-RU" sz="1800" b="1" baseline="0" dirty="0">
                <a:solidFill>
                  <a:schemeClr val="bg1"/>
                </a:solidFill>
              </a:rPr>
              <a:t>льшая </a:t>
            </a:r>
            <a:r>
              <a:rPr lang="ru-RU" sz="1800" b="1" baseline="0" dirty="0" smtClean="0">
                <a:solidFill>
                  <a:schemeClr val="bg1"/>
                </a:solidFill>
              </a:rPr>
              <a:t>посылка </a:t>
            </a:r>
            <a:r>
              <a:rPr lang="ru-RU" sz="1800" b="1" baseline="0" dirty="0" smtClean="0">
                <a:solidFill>
                  <a:srgbClr val="FF66FF"/>
                </a:solidFill>
              </a:rPr>
              <a:t>обращению </a:t>
            </a:r>
            <a:r>
              <a:rPr lang="ru-RU" sz="1800" b="1" baseline="0" dirty="0">
                <a:solidFill>
                  <a:srgbClr val="FF66FF"/>
                </a:solidFill>
              </a:rPr>
              <a:t>не подлежит</a:t>
            </a:r>
            <a:r>
              <a:rPr lang="ru-RU" sz="1800" b="1" baseline="0" dirty="0"/>
              <a:t>.</a:t>
            </a: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4678363" y="2987675"/>
            <a:ext cx="4318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sz="1800" b="1" baseline="0" dirty="0">
                <a:solidFill>
                  <a:schemeClr val="bg1"/>
                </a:solidFill>
              </a:rPr>
              <a:t>При </a:t>
            </a:r>
            <a:r>
              <a:rPr lang="ru-RU" sz="1800" b="1" baseline="0" dirty="0" smtClean="0">
                <a:solidFill>
                  <a:srgbClr val="00FF00"/>
                </a:solidFill>
              </a:rPr>
              <a:t>обращении с ограничением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общеутвердительной</a:t>
            </a:r>
            <a:r>
              <a:rPr lang="ru-RU" sz="1800" b="1" baseline="0" dirty="0" smtClean="0">
                <a:solidFill>
                  <a:schemeClr val="bg1"/>
                </a:solidFill>
              </a:rPr>
              <a:t> меньшей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baseline="0" dirty="0" smtClean="0">
                <a:solidFill>
                  <a:schemeClr val="bg1"/>
                </a:solidFill>
              </a:rPr>
              <a:t>посылки получим частное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baseline="0" dirty="0" smtClean="0">
                <a:solidFill>
                  <a:schemeClr val="bg1"/>
                </a:solidFill>
              </a:rPr>
              <a:t>суждение, в </a:t>
            </a:r>
            <a:r>
              <a:rPr lang="ru-RU" sz="1800" b="1" baseline="0" dirty="0">
                <a:solidFill>
                  <a:schemeClr val="bg1"/>
                </a:solidFill>
              </a:rPr>
              <a:t>результате чего </a:t>
            </a:r>
            <a:r>
              <a:rPr lang="ru-RU" dirty="0" smtClean="0">
                <a:solidFill>
                  <a:srgbClr val="FF66FF"/>
                </a:solidFill>
              </a:rPr>
              <a:t>обе посылки</a:t>
            </a:r>
            <a:r>
              <a:rPr lang="ru-RU" dirty="0" smtClean="0"/>
              <a:t> </a:t>
            </a:r>
            <a:r>
              <a:rPr lang="ru-RU" sz="1800" b="1" baseline="0" dirty="0" smtClean="0">
                <a:solidFill>
                  <a:schemeClr val="bg1"/>
                </a:solidFill>
              </a:rPr>
              <a:t>окажутся,</a:t>
            </a:r>
            <a:r>
              <a:rPr lang="ru-RU" dirty="0" smtClean="0"/>
              <a:t> в нарушение </a:t>
            </a:r>
            <a:r>
              <a:rPr lang="ru-RU" dirty="0" smtClean="0">
                <a:solidFill>
                  <a:srgbClr val="FFFF00"/>
                </a:solidFill>
              </a:rPr>
              <a:t>правила общей посылки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66FF"/>
                </a:solidFill>
              </a:rPr>
              <a:t>частными</a:t>
            </a:r>
            <a:r>
              <a:rPr lang="ru-RU" dirty="0" smtClean="0"/>
              <a:t>.</a:t>
            </a:r>
            <a:endParaRPr lang="ru-RU" sz="1800" b="1" baseline="0" dirty="0"/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4678363" y="5073650"/>
            <a:ext cx="4318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/>
              <a:t>Посылки </a:t>
            </a:r>
            <a:r>
              <a:rPr lang="ru-RU" dirty="0" smtClean="0">
                <a:solidFill>
                  <a:srgbClr val="FF66FF"/>
                </a:solidFill>
              </a:rPr>
              <a:t>нельзя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FFFF"/>
                </a:solidFill>
              </a:rPr>
              <a:t>поменять местами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потому что после </a:t>
            </a:r>
            <a:r>
              <a:rPr lang="ru-RU" dirty="0" smtClean="0">
                <a:solidFill>
                  <a:srgbClr val="00FF00"/>
                </a:solidFill>
              </a:rPr>
              <a:t>перестановки </a:t>
            </a:r>
            <a:r>
              <a:rPr lang="ru-RU" dirty="0" smtClean="0"/>
              <a:t>место меньшей посылки займёт, </a:t>
            </a:r>
            <a:br>
              <a:rPr lang="ru-RU" dirty="0" smtClean="0"/>
            </a:br>
            <a:r>
              <a:rPr lang="ru-RU" dirty="0" smtClean="0"/>
              <a:t>в нарушение</a:t>
            </a:r>
            <a:r>
              <a:rPr lang="ru-RU" dirty="0" smtClean="0">
                <a:solidFill>
                  <a:srgbClr val="FFFF00"/>
                </a:solidFill>
              </a:rPr>
              <a:t> правила первой фигуры</a:t>
            </a:r>
            <a:r>
              <a:rPr lang="ru-RU" dirty="0" smtClean="0"/>
              <a:t>, </a:t>
            </a:r>
            <a:r>
              <a:rPr lang="ru-RU" sz="1800" b="1" baseline="0" dirty="0" smtClean="0">
                <a:solidFill>
                  <a:srgbClr val="FF66FF"/>
                </a:solidFill>
              </a:rPr>
              <a:t>отрицательная</a:t>
            </a:r>
            <a:r>
              <a:rPr lang="ru-RU" sz="1800" b="1" baseline="0" dirty="0" smtClean="0">
                <a:solidFill>
                  <a:schemeClr val="bg1"/>
                </a:solidFill>
              </a:rPr>
              <a:t> б</a:t>
            </a:r>
            <a:r>
              <a:rPr lang="fr-FR" sz="1800" b="1" baseline="0" dirty="0" smtClean="0">
                <a:solidFill>
                  <a:schemeClr val="bg1"/>
                </a:solidFill>
              </a:rPr>
              <a:t>ó</a:t>
            </a:r>
            <a:r>
              <a:rPr lang="ru-RU" sz="1800" b="1" baseline="0" dirty="0" smtClean="0">
                <a:solidFill>
                  <a:schemeClr val="bg1"/>
                </a:solidFill>
              </a:rPr>
              <a:t>льшая.</a:t>
            </a:r>
            <a:endParaRPr lang="ru-RU" sz="18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7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1528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1" grpId="0" animBg="1"/>
      <p:bldP spid="478216" grpId="0" animBg="1"/>
      <p:bldP spid="478213" grpId="0" animBg="1"/>
      <p:bldP spid="478212" grpId="0" animBg="1"/>
      <p:bldP spid="478214" grpId="0" animBg="1"/>
      <p:bldP spid="478215" grpId="0" animBg="1"/>
      <p:bldP spid="478217" grpId="0" animBg="1"/>
      <p:bldP spid="478219" grpId="0" animBg="1"/>
      <p:bldP spid="478220" grpId="0" animBg="1"/>
      <p:bldP spid="478222" grpId="0" animBg="1"/>
      <p:bldP spid="478235" grpId="0" animBg="1"/>
      <p:bldP spid="478235" grpId="1" animBg="1"/>
      <p:bldP spid="478235" grpId="2" animBg="1"/>
      <p:bldP spid="478236" grpId="0" animBg="1"/>
      <p:bldP spid="20" grpId="0"/>
      <p:bldP spid="21" grpId="0"/>
      <p:bldP spid="2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203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204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206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207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208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209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210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1211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21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За невозможностью альтернативных преобразований </a:t>
            </a:r>
            <a:br>
              <a:rPr lang="ru-RU" dirty="0" smtClean="0"/>
            </a:br>
            <a:r>
              <a:rPr lang="ru-RU" dirty="0" smtClean="0"/>
              <a:t>модус третьей фигуры </a:t>
            </a:r>
            <a:r>
              <a:rPr lang="en-US" dirty="0" smtClean="0">
                <a:solidFill>
                  <a:srgbClr val="FF66CC"/>
                </a:solidFill>
              </a:rPr>
              <a:t>B</a:t>
            </a:r>
            <a:r>
              <a:rPr lang="en-US" dirty="0" smtClean="0"/>
              <a:t>ocardo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CC"/>
                </a:solidFill>
              </a:rPr>
              <a:t>B</a:t>
            </a:r>
            <a:r>
              <a:rPr lang="en-US" dirty="0" smtClean="0"/>
              <a:t>arbara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приведением к нелепости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что указывает наличие согласной </a:t>
            </a:r>
            <a:r>
              <a:rPr lang="en-US" dirty="0" smtClean="0">
                <a:solidFill>
                  <a:srgbClr val="00FF00"/>
                </a:solidFill>
              </a:rPr>
              <a:t>R</a:t>
            </a:r>
            <a:r>
              <a:rPr lang="en-US" dirty="0" smtClean="0"/>
              <a:t> </a:t>
            </a:r>
            <a:r>
              <a:rPr lang="ru-RU" dirty="0" smtClean="0"/>
              <a:t>в имени модуса. </a:t>
            </a:r>
            <a:endParaRPr lang="ru-RU" dirty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00025"/>
            <a:ext cx="86400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chemeClr val="accent3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6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4587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Сведение модусов простого категорического силлогизма к модусам первой фигуры</a:t>
            </a:r>
            <a:endParaRPr lang="ru-RU" sz="2400" b="1" dirty="0" smtClean="0">
              <a:solidFill>
                <a:srgbClr val="FFFFFF"/>
              </a:solidFill>
            </a:endParaRPr>
          </a:p>
        </p:txBody>
      </p:sp>
      <p:sp>
        <p:nvSpPr>
          <p:cNvPr id="47514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88000" y="1476000"/>
            <a:ext cx="8604000" cy="5220000"/>
          </a:xfrm>
        </p:spPr>
        <p:txBody>
          <a:bodyPr tIns="0" bIns="0"/>
          <a:lstStyle/>
          <a:p>
            <a:pPr marL="344700" eaLnBrk="1" hangingPunct="1">
              <a:lnSpc>
                <a:spcPct val="90000"/>
              </a:lnSpc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Операция </a:t>
            </a:r>
            <a:r>
              <a:rPr lang="ru-RU" sz="1800" b="1" dirty="0" smtClean="0">
                <a:solidFill>
                  <a:srgbClr val="FFFF00"/>
                </a:solidFill>
              </a:rPr>
              <a:t>«приведения к нелепости»</a:t>
            </a:r>
            <a:r>
              <a:rPr lang="ru-RU" sz="1800" b="1" dirty="0" smtClean="0">
                <a:solidFill>
                  <a:schemeClr val="accent3"/>
                </a:solidFill>
              </a:rPr>
              <a:t> основана на том положении теории умозаключения, согласно которому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endParaRPr lang="ru-RU" sz="1800" b="1" dirty="0" smtClean="0">
              <a:solidFill>
                <a:schemeClr val="accent3"/>
              </a:solidFill>
            </a:endParaRPr>
          </a:p>
          <a:p>
            <a:pPr marL="720000" lvl="1" eaLnBrk="1" hangingPunct="1">
              <a:lnSpc>
                <a:spcPct val="90000"/>
              </a:lnSpc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Из этого следует, что </a:t>
            </a:r>
            <a:r>
              <a:rPr lang="ru-RU" sz="1600" b="1" dirty="0" smtClean="0">
                <a:solidFill>
                  <a:srgbClr val="00FFFF"/>
                </a:solidFill>
              </a:rPr>
              <a:t>«приведением к нелепости»</a:t>
            </a:r>
            <a:r>
              <a:rPr lang="ru-RU" sz="1600" b="1" dirty="0" smtClean="0">
                <a:solidFill>
                  <a:schemeClr val="accent3"/>
                </a:solidFill>
              </a:rPr>
              <a:t> можно преобразовать </a:t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в модус первой фигуры любой модус любой другой фигуры независимо от того, наличествует в его имени согласная </a:t>
            </a:r>
            <a:r>
              <a:rPr lang="en-US" sz="1600" b="1" dirty="0" smtClean="0">
                <a:solidFill>
                  <a:srgbClr val="00FF00"/>
                </a:solidFill>
              </a:rPr>
              <a:t>R</a:t>
            </a:r>
            <a:r>
              <a:rPr lang="ru-RU" sz="1600" b="1" dirty="0" smtClean="0">
                <a:solidFill>
                  <a:schemeClr val="accent3"/>
                </a:solidFill>
              </a:rPr>
              <a:t> или нет. </a:t>
            </a:r>
          </a:p>
          <a:p>
            <a:pPr marL="720000" lvl="1" eaLnBrk="1" hangingPunct="1">
              <a:lnSpc>
                <a:spcPct val="90000"/>
              </a:lnSpc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Сведение к модусам первой фигуры </a:t>
            </a:r>
            <a:r>
              <a:rPr lang="ru-RU" sz="1600" b="1" dirty="0" smtClean="0">
                <a:solidFill>
                  <a:srgbClr val="00FFFF"/>
                </a:solidFill>
              </a:rPr>
              <a:t>«приведением к нелепости»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при возможности осуществить его посредством более простых операций обращения и/или перестановки посылок (о чём свидетельствует наличие в имени модуса, наряду с согласной </a:t>
            </a:r>
            <a:r>
              <a:rPr lang="en-US" sz="1600" b="1" dirty="0" smtClean="0">
                <a:solidFill>
                  <a:srgbClr val="00FF00"/>
                </a:solidFill>
              </a:rPr>
              <a:t>R</a:t>
            </a:r>
            <a:r>
              <a:rPr lang="ru-RU" sz="1600" b="1" dirty="0" smtClean="0">
                <a:solidFill>
                  <a:schemeClr val="accent3"/>
                </a:solidFill>
              </a:rPr>
              <a:t>, согласных </a:t>
            </a:r>
            <a:r>
              <a:rPr lang="en-US" sz="1600" b="1" dirty="0" smtClean="0">
                <a:solidFill>
                  <a:srgbClr val="00FF00"/>
                </a:solidFill>
              </a:rPr>
              <a:t>M</a:t>
            </a:r>
            <a:r>
              <a:rPr lang="en-US" sz="1600" b="1" dirty="0" smtClean="0">
                <a:solidFill>
                  <a:schemeClr val="bg1"/>
                </a:solidFill>
              </a:rPr>
              <a:t>,</a:t>
            </a:r>
            <a:r>
              <a:rPr lang="en-US" sz="1600" b="1" dirty="0" smtClean="0">
                <a:solidFill>
                  <a:srgbClr val="00FF00"/>
                </a:solidFill>
              </a:rPr>
              <a:t> P</a:t>
            </a:r>
            <a:r>
              <a:rPr lang="en-US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chemeClr val="accent3"/>
                </a:solidFill>
              </a:rPr>
              <a:t>и </a:t>
            </a:r>
            <a:r>
              <a:rPr lang="en-US" sz="1600" b="1" dirty="0" smtClean="0">
                <a:solidFill>
                  <a:srgbClr val="00FF00"/>
                </a:solidFill>
              </a:rPr>
              <a:t>S</a:t>
            </a:r>
            <a:r>
              <a:rPr lang="ru-RU" sz="1600" b="1" dirty="0" smtClean="0">
                <a:solidFill>
                  <a:schemeClr val="accent3"/>
                </a:solidFill>
              </a:rPr>
              <a:t>) осуществляется к модусам, имена которых начинаются с согласных букв, отличных от начальных согласных букв имён сводимых модусов.</a:t>
            </a:r>
          </a:p>
          <a:p>
            <a:pPr marL="720000" lvl="1" eaLnBrk="1" hangingPunct="1">
              <a:lnSpc>
                <a:spcPct val="90000"/>
              </a:lnSpc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В настоящей работе рассматриваются лишь те примеры </a:t>
            </a:r>
            <a:r>
              <a:rPr lang="ru-RU" sz="1600" b="1" dirty="0" smtClean="0">
                <a:solidFill>
                  <a:srgbClr val="00FFFF"/>
                </a:solidFill>
              </a:rPr>
              <a:t>«приведения </a:t>
            </a:r>
            <a:br>
              <a:rPr lang="ru-RU" sz="1600" b="1" dirty="0" smtClean="0">
                <a:solidFill>
                  <a:srgbClr val="00FFFF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к нелепости»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rgbClr val="00FFFF"/>
                </a:solidFill>
              </a:rPr>
              <a:t> </a:t>
            </a:r>
            <a:r>
              <a:rPr lang="ru-RU" sz="1600" b="1" dirty="0" smtClean="0">
                <a:solidFill>
                  <a:schemeClr val="accent3"/>
                </a:solidFill>
              </a:rPr>
              <a:t>которые выступают безальтернативным способом сведения к первой фигуре (о чём свидетельствует отсутствие в имени модуса согласных </a:t>
            </a:r>
            <a:r>
              <a:rPr lang="en-US" sz="1600" b="1" dirty="0" smtClean="0">
                <a:solidFill>
                  <a:srgbClr val="00FF00"/>
                </a:solidFill>
              </a:rPr>
              <a:t>M</a:t>
            </a:r>
            <a:r>
              <a:rPr lang="en-US" sz="1600" b="1" dirty="0" smtClean="0">
                <a:solidFill>
                  <a:schemeClr val="bg1"/>
                </a:solidFill>
              </a:rPr>
              <a:t>,</a:t>
            </a:r>
            <a:r>
              <a:rPr lang="en-US" sz="1600" b="1" dirty="0" smtClean="0">
                <a:solidFill>
                  <a:srgbClr val="00FF00"/>
                </a:solidFill>
              </a:rPr>
              <a:t> P</a:t>
            </a:r>
            <a:r>
              <a:rPr lang="en-US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chemeClr val="accent3"/>
                </a:solidFill>
              </a:rPr>
              <a:t>и </a:t>
            </a:r>
            <a:r>
              <a:rPr lang="en-US" sz="1600" b="1" dirty="0" smtClean="0">
                <a:solidFill>
                  <a:srgbClr val="00FF00"/>
                </a:solidFill>
              </a:rPr>
              <a:t>S</a:t>
            </a:r>
            <a:r>
              <a:rPr lang="ru-RU" sz="1600" b="1" dirty="0" smtClean="0">
                <a:solidFill>
                  <a:schemeClr val="accent3"/>
                </a:solidFill>
              </a:rPr>
              <a:t>). Для уяснения процедуры операции этого достаточно. </a:t>
            </a:r>
            <a:endParaRPr lang="ru-RU" sz="1600" dirty="0" smtClean="0">
              <a:solidFill>
                <a:schemeClr val="accent3"/>
              </a:solidFill>
            </a:endParaRPr>
          </a:p>
          <a:p>
            <a:pPr marL="720000" lvl="1" eaLnBrk="1" hangingPunct="1">
              <a:lnSpc>
                <a:spcPct val="90000"/>
              </a:lnSpc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rgbClr val="00FFFF"/>
                </a:solidFill>
              </a:rPr>
              <a:t>«Приведением к нелепости»</a:t>
            </a:r>
            <a:r>
              <a:rPr lang="ru-RU" sz="1600" b="1" dirty="0" smtClean="0">
                <a:solidFill>
                  <a:schemeClr val="accent3"/>
                </a:solidFill>
              </a:rPr>
              <a:t> можно преобразовать в модусы других фигур и любой из модусов первой фигуры, на что указывает наличие в именах всех из них согласной </a:t>
            </a:r>
            <a:r>
              <a:rPr lang="en-US" sz="1600" b="1" dirty="0" smtClean="0">
                <a:solidFill>
                  <a:srgbClr val="00FF00"/>
                </a:solidFill>
              </a:rPr>
              <a:t>R</a:t>
            </a:r>
            <a:r>
              <a:rPr lang="en-US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chemeClr val="accent3"/>
                </a:solidFill>
              </a:rPr>
              <a:t>– при том, что согласные </a:t>
            </a:r>
            <a:r>
              <a:rPr lang="en-US" sz="1600" b="1" dirty="0" smtClean="0">
                <a:solidFill>
                  <a:srgbClr val="00FF00"/>
                </a:solidFill>
              </a:rPr>
              <a:t>M</a:t>
            </a:r>
            <a:r>
              <a:rPr lang="en-US" sz="1600" b="1" dirty="0" smtClean="0">
                <a:solidFill>
                  <a:schemeClr val="bg1"/>
                </a:solidFill>
              </a:rPr>
              <a:t>,</a:t>
            </a:r>
            <a:r>
              <a:rPr lang="en-US" sz="1600" b="1" dirty="0" smtClean="0">
                <a:solidFill>
                  <a:srgbClr val="00FF00"/>
                </a:solidFill>
              </a:rPr>
              <a:t> P</a:t>
            </a:r>
            <a:r>
              <a:rPr lang="en-US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chemeClr val="accent3"/>
                </a:solidFill>
              </a:rPr>
              <a:t>и </a:t>
            </a:r>
            <a:r>
              <a:rPr lang="en-US" sz="1600" b="1" dirty="0" smtClean="0">
                <a:solidFill>
                  <a:srgbClr val="00FF00"/>
                </a:solidFill>
              </a:rPr>
              <a:t>S</a:t>
            </a:r>
            <a:r>
              <a:rPr lang="ru-RU" sz="1600" b="1" dirty="0" smtClean="0">
                <a:solidFill>
                  <a:schemeClr val="accent3"/>
                </a:solidFill>
              </a:rPr>
              <a:t> отсутствуют.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80000" y="2088000"/>
            <a:ext cx="6984000" cy="792000"/>
          </a:xfrm>
          <a:prstGeom prst="roundRect">
            <a:avLst/>
          </a:prstGeom>
          <a:noFill/>
          <a:ln w="3810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корректное </a:t>
            </a:r>
            <a:r>
              <a:rPr lang="ru-RU" sz="1600" dirty="0">
                <a:solidFill>
                  <a:srgbClr val="00FF00"/>
                </a:solidFill>
              </a:rPr>
              <a:t>умозаключение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  <a:r>
              <a:rPr lang="ru-RU" sz="1600" dirty="0"/>
              <a:t>есть построение такого суждения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из материи </a:t>
            </a:r>
            <a:r>
              <a:rPr lang="ru-RU" sz="1600" dirty="0"/>
              <a:t>других суждений, замена которого </a:t>
            </a:r>
            <a:r>
              <a:rPr lang="ru-RU" sz="1600" dirty="0">
                <a:solidFill>
                  <a:srgbClr val="FF66FF"/>
                </a:solidFill>
              </a:rPr>
              <a:t>противоречащим</a:t>
            </a:r>
            <a:r>
              <a:rPr lang="ru-RU" sz="1600" dirty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ему суждением </a:t>
            </a:r>
            <a:r>
              <a:rPr lang="ru-RU" sz="1600" dirty="0"/>
              <a:t>приводит к </a:t>
            </a:r>
            <a:r>
              <a:rPr lang="ru-RU" sz="1600" dirty="0">
                <a:solidFill>
                  <a:srgbClr val="FF66FF"/>
                </a:solidFill>
              </a:rPr>
              <a:t>противоречию</a:t>
            </a:r>
            <a:r>
              <a:rPr lang="ru-RU" sz="1600" dirty="0"/>
              <a:t> с </a:t>
            </a:r>
            <a:r>
              <a:rPr lang="ru-RU" sz="1600" dirty="0" smtClean="0"/>
              <a:t>посылками.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5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5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5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5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5143" grpId="0" build="p" bldLvl="2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203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204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1206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207" name="Oval 6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208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209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210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1211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121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00025"/>
            <a:ext cx="86400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chemeClr val="accent3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/>
              <a:t>В качестве б</a:t>
            </a:r>
            <a:r>
              <a:rPr lang="fr-FR" dirty="0" smtClean="0"/>
              <a:t>ó</a:t>
            </a:r>
            <a:r>
              <a:rPr lang="ru-RU" dirty="0" smtClean="0"/>
              <a:t>льшей посылки берём суждение,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противоречащее выводу</a:t>
            </a:r>
            <a:r>
              <a:rPr lang="ru-RU" dirty="0" smtClean="0"/>
              <a:t>.</a:t>
            </a:r>
            <a:endParaRPr lang="ru-RU" sz="1800" b="1" baseline="0" dirty="0"/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2228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2231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2232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2233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234" name="Oval 9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7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Всякий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человек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9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поэт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00025"/>
            <a:ext cx="86400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chemeClr val="accent3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4752000" y="2989132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latin typeface="+mj-lt"/>
              </a:rPr>
              <a:t>Мен</a:t>
            </a:r>
            <a:r>
              <a:rPr lang="ru-RU" sz="1800" b="1" baseline="0" dirty="0" smtClean="0"/>
              <a:t>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20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78221" grpId="0" animBg="1"/>
      <p:bldP spid="478221" grpId="1" animBg="1"/>
      <p:bldP spid="478220" grpId="0" animBg="1"/>
      <p:bldP spid="478220" grpId="1" animBg="1"/>
      <p:bldP spid="478222" grpId="0" animBg="1"/>
      <p:bldP spid="478222" grpId="1" animBg="1"/>
      <p:bldP spid="1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7" name="AutoShape 5"/>
          <p:cNvSpPr>
            <a:spLocks noChangeArrowheads="1"/>
          </p:cNvSpPr>
          <p:nvPr/>
        </p:nvSpPr>
        <p:spPr bwMode="auto">
          <a:xfrm>
            <a:off x="6081713" y="3348038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3251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25" name="Text Box 33"/>
          <p:cNvSpPr txBox="1">
            <a:spLocks noChangeArrowheads="1"/>
          </p:cNvSpPr>
          <p:nvPr/>
        </p:nvSpPr>
        <p:spPr bwMode="auto">
          <a:xfrm>
            <a:off x="4678363" y="5076000"/>
            <a:ext cx="4318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800" b="1" baseline="0" dirty="0">
                <a:solidFill>
                  <a:schemeClr val="bg1"/>
                </a:solidFill>
              </a:rPr>
              <a:t>Получаем вывод,</a:t>
            </a:r>
            <a:br>
              <a:rPr lang="ru-RU" sz="1800" b="1" baseline="0" dirty="0">
                <a:solidFill>
                  <a:schemeClr val="bg1"/>
                </a:solidFill>
              </a:rPr>
            </a:br>
            <a:r>
              <a:rPr lang="ru-RU" sz="1800" b="1" baseline="0" dirty="0">
                <a:solidFill>
                  <a:srgbClr val="FF66FF"/>
                </a:solidFill>
              </a:rPr>
              <a:t>противоречащий б</a:t>
            </a:r>
            <a:r>
              <a:rPr lang="en-GB" sz="1800" b="1" baseline="0" dirty="0">
                <a:solidFill>
                  <a:srgbClr val="FF66FF"/>
                </a:solidFill>
              </a:rPr>
              <a:t>ó</a:t>
            </a:r>
            <a:r>
              <a:rPr lang="ru-RU" sz="1800" b="1" baseline="0" dirty="0">
                <a:solidFill>
                  <a:srgbClr val="FF66FF"/>
                </a:solidFill>
              </a:rPr>
              <a:t>льшей посылке</a:t>
            </a:r>
            <a:r>
              <a:rPr lang="ru-RU" sz="1800" b="1" baseline="0" dirty="0"/>
              <a:t>.</a:t>
            </a:r>
          </a:p>
        </p:txBody>
      </p:sp>
      <p:sp>
        <p:nvSpPr>
          <p:cNvPr id="520194" name="Rectangle 2"/>
          <p:cNvSpPr>
            <a:spLocks noChangeArrowheads="1"/>
          </p:cNvSpPr>
          <p:nvPr/>
        </p:nvSpPr>
        <p:spPr bwMode="auto">
          <a:xfrm rot="1500000">
            <a:off x="5757863" y="2806700"/>
            <a:ext cx="2159000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 smtClean="0">
                <a:solidFill>
                  <a:schemeClr val="accent1"/>
                </a:solidFill>
              </a:rPr>
              <a:t>есть</a:t>
            </a:r>
            <a:endParaRPr lang="ru-RU" sz="1800" b="1" baseline="0" dirty="0">
              <a:solidFill>
                <a:schemeClr val="accent1"/>
              </a:solidFill>
            </a:endParaRPr>
          </a:p>
        </p:txBody>
      </p:sp>
      <p:sp>
        <p:nvSpPr>
          <p:cNvPr id="520195" name="Rectangle 3"/>
          <p:cNvSpPr>
            <a:spLocks noChangeArrowheads="1"/>
          </p:cNvSpPr>
          <p:nvPr/>
        </p:nvSpPr>
        <p:spPr bwMode="auto">
          <a:xfrm rot="1500000">
            <a:off x="575640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53255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325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3257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3258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3259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3260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3261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3262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3263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люди</a:t>
            </a:r>
          </a:p>
        </p:txBody>
      </p:sp>
      <p:sp>
        <p:nvSpPr>
          <p:cNvPr id="53264" name="Oval 17"/>
          <p:cNvSpPr>
            <a:spLocks noChangeAspect="1" noChangeArrowheads="1"/>
          </p:cNvSpPr>
          <p:nvPr/>
        </p:nvSpPr>
        <p:spPr bwMode="auto">
          <a:xfrm>
            <a:off x="3057525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поэты</a:t>
            </a:r>
          </a:p>
        </p:txBody>
      </p:sp>
      <p:sp>
        <p:nvSpPr>
          <p:cNvPr id="53265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3266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поэт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20212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3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00025"/>
            <a:ext cx="86400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chemeClr val="accent3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15140" y="5715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0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0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520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520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0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97" grpId="0" animBg="1"/>
      <p:bldP spid="520225" grpId="0"/>
      <p:bldP spid="520194" grpId="0" animBg="1"/>
      <p:bldP spid="520194" grpId="1" animBg="1"/>
      <p:bldP spid="520194" grpId="2" animBg="1"/>
      <p:bldP spid="520195" grpId="0" animBg="1"/>
      <p:bldP spid="520195" grpId="1" animBg="1"/>
      <p:bldP spid="520212" grpId="0" animBg="1"/>
      <p:bldP spid="5202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5"/>
          <p:cNvSpPr>
            <a:spLocks noChangeArrowheads="1"/>
          </p:cNvSpPr>
          <p:nvPr/>
        </p:nvSpPr>
        <p:spPr bwMode="auto">
          <a:xfrm>
            <a:off x="6081713" y="3348038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4275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4276" name="Rectangle 2"/>
          <p:cNvSpPr>
            <a:spLocks noChangeArrowheads="1"/>
          </p:cNvSpPr>
          <p:nvPr/>
        </p:nvSpPr>
        <p:spPr bwMode="auto">
          <a:xfrm rot="-1500000">
            <a:off x="5757863" y="2806700"/>
            <a:ext cx="2159000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4277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54278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560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23561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3562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4282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4283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4284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4285" name="Oval 16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люди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4286" name="Oval 17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4287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4288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поэт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4289" name="Rectangle 25"/>
          <p:cNvSpPr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4290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4291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520196" name="AutoShape 4"/>
          <p:cNvSpPr>
            <a:spLocks noChangeArrowheads="1"/>
          </p:cNvSpPr>
          <p:nvPr/>
        </p:nvSpPr>
        <p:spPr bwMode="auto">
          <a:xfrm>
            <a:off x="6081713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4" name="Oval 22"/>
          <p:cNvSpPr>
            <a:spLocks noChangeAspect="1" noChangeArrowheads="1"/>
          </p:cNvSpPr>
          <p:nvPr/>
        </p:nvSpPr>
        <p:spPr bwMode="auto">
          <a:xfrm>
            <a:off x="4678363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20215" name="Oval 23"/>
          <p:cNvSpPr>
            <a:spLocks noChangeAspect="1" noChangeArrowheads="1"/>
          </p:cNvSpPr>
          <p:nvPr/>
        </p:nvSpPr>
        <p:spPr bwMode="auto">
          <a:xfrm>
            <a:off x="75565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поэт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00025"/>
            <a:ext cx="8640000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u="sng" dirty="0" smtClean="0">
                <a:solidFill>
                  <a:srgbClr val="00FF00"/>
                </a:solidFill>
              </a:rPr>
              <a:t>r</a:t>
            </a:r>
            <a:r>
              <a:rPr lang="en-US" sz="3200" b="1" dirty="0" smtClean="0">
                <a:solidFill>
                  <a:schemeClr val="accent3"/>
                </a:solidFill>
              </a:rPr>
              <a:t>d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rb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приведением к нелепости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20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0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0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nimBg="1"/>
      <p:bldP spid="23560" grpId="1" animBg="1"/>
      <p:bldP spid="23561" grpId="0" animBg="1"/>
      <p:bldP spid="23561" grpId="1" animBg="1"/>
      <p:bldP spid="23562" grpId="0" animBg="1"/>
      <p:bldP spid="23562" grpId="1" animBg="1"/>
      <p:bldP spid="54289" grpId="0" animBg="1"/>
      <p:bldP spid="520196" grpId="0" animBg="1"/>
      <p:bldP spid="520196" grpId="1" animBg="1"/>
      <p:bldP spid="520214" grpId="0" animBg="1"/>
      <p:bldP spid="520214" grpId="1" animBg="1"/>
      <p:bldP spid="520215" grpId="0" animBg="1"/>
      <p:bldP spid="520215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560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13" y="200025"/>
            <a:ext cx="8588375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один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гусь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гуси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3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78236" name="Rectangle 28"/>
          <p:cNvSpPr>
            <a:spLocks noChangeArrowheads="1"/>
          </p:cNvSpPr>
          <p:nvPr/>
        </p:nvSpPr>
        <p:spPr bwMode="auto">
          <a:xfrm rot="-5400000">
            <a:off x="3312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не суть</a:t>
            </a:r>
            <a:endParaRPr lang="ru-RU" sz="1800" b="1" baseline="0" dirty="0">
              <a:solidFill>
                <a:srgbClr val="0000C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третьей фигуры </a:t>
            </a:r>
            <a:r>
              <a:rPr lang="en-US" dirty="0" smtClean="0">
                <a:solidFill>
                  <a:srgbClr val="FF66CC"/>
                </a:solidFill>
              </a:rPr>
              <a:t>F</a:t>
            </a:r>
            <a:r>
              <a:rPr lang="en-US" dirty="0" smtClean="0"/>
              <a:t>erison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CC"/>
                </a:solidFill>
              </a:rPr>
              <a:t>F</a:t>
            </a:r>
            <a:r>
              <a:rPr lang="en-US" dirty="0" smtClean="0"/>
              <a:t>erio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j-lt"/>
              </a:rPr>
              <a:t>мень</a:t>
            </a:r>
            <a:r>
              <a:rPr lang="ru-RU" dirty="0" smtClean="0"/>
              <a:t>шей </a:t>
            </a:r>
            <a:r>
              <a:rPr lang="ru-RU" dirty="0" smtClean="0">
                <a:solidFill>
                  <a:srgbClr val="00FFFF"/>
                </a:solidFill>
              </a:rPr>
              <a:t>частноутвердительной</a:t>
            </a:r>
            <a:r>
              <a:rPr lang="ru-RU" dirty="0" smtClean="0"/>
              <a:t> 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второго слога 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б</a:t>
            </a:r>
            <a:r>
              <a:rPr lang="fr-FR" dirty="0" smtClean="0"/>
              <a:t>ó</a:t>
            </a:r>
            <a:r>
              <a:rPr lang="ru-RU" dirty="0" smtClean="0"/>
              <a:t>льшая посылка не меняется.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8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7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1528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8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21" grpId="0" animBg="1"/>
      <p:bldP spid="478216" grpId="0" animBg="1"/>
      <p:bldP spid="478213" grpId="0" animBg="1"/>
      <p:bldP spid="478212" grpId="0" animBg="1"/>
      <p:bldP spid="478214" grpId="0" animBg="1"/>
      <p:bldP spid="478215" grpId="0" animBg="1"/>
      <p:bldP spid="478217" grpId="0" animBg="1"/>
      <p:bldP spid="478219" grpId="0" animBg="1"/>
      <p:bldP spid="478220" grpId="0" animBg="1"/>
      <p:bldP spid="478222" grpId="0" animBg="1"/>
      <p:bldP spid="478235" grpId="0" animBg="1"/>
      <p:bldP spid="478235" grpId="1" animBg="1"/>
      <p:bldP spid="478235" grpId="2" animBg="1"/>
      <p:bldP spid="478236" grpId="0" animBg="1"/>
      <p:bldP spid="20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560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13" y="200025"/>
            <a:ext cx="8588375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гусь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гуси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latin typeface="+mj-lt"/>
              </a:rPr>
              <a:t>Б</a:t>
            </a:r>
            <a:r>
              <a:rPr lang="fr-FR" sz="1800" b="1" baseline="0" dirty="0" smtClean="0">
                <a:latin typeface="+mj-lt"/>
                <a:cs typeface="Times New Roman"/>
              </a:rPr>
              <a:t>ó</a:t>
            </a:r>
            <a:r>
              <a:rPr lang="ru-RU" sz="1800" b="1" baseline="0" dirty="0" smtClean="0">
                <a:latin typeface="+mj-lt"/>
              </a:rPr>
              <a:t>л</a:t>
            </a:r>
            <a:r>
              <a:rPr lang="ru-RU" sz="1800" b="1" baseline="0" dirty="0" smtClean="0"/>
              <a:t>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21" name="AutoShape 13"/>
          <p:cNvSpPr>
            <a:spLocks noChangeArrowheads="1"/>
          </p:cNvSpPr>
          <p:nvPr/>
        </p:nvSpPr>
        <p:spPr bwMode="auto">
          <a:xfrm>
            <a:off x="1582738" y="543560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78213" name="AutoShape 5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13" y="200025"/>
            <a:ext cx="8588375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78212" name="Oval 4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гусь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8214" name="Oval 6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5" name="Oval 7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гуси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7" name="Oval 9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8220" name="Oval 12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8222" name="Oval 14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7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гусь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" name="Oval 33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00FF00"/>
                </a:solidFill>
              </a:rPr>
              <a:t>Обращаем </a:t>
            </a:r>
            <a:r>
              <a:rPr lang="ru-RU" dirty="0" smtClean="0">
                <a:solidFill>
                  <a:srgbClr val="00FFFF"/>
                </a:solidFill>
              </a:rPr>
              <a:t>частно</a:t>
            </a:r>
            <a:r>
              <a:rPr lang="ru-RU" sz="1800" b="1" baseline="0" dirty="0" smtClean="0">
                <a:solidFill>
                  <a:srgbClr val="00FFFF"/>
                </a:solidFill>
              </a:rPr>
              <a:t>утвердительную</a:t>
            </a:r>
            <a:r>
              <a:rPr lang="ru-RU" sz="1800" b="1" baseline="0" dirty="0" smtClean="0"/>
              <a:t>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меньшую посылку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4" name="Rectangle 2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479235" name="Rectangle 3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1713" y="543560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1713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56327" name="AutoShape 6"/>
          <p:cNvSpPr>
            <a:spLocks noChangeArrowheads="1"/>
          </p:cNvSpPr>
          <p:nvPr/>
        </p:nvSpPr>
        <p:spPr bwMode="auto">
          <a:xfrm>
            <a:off x="1582738" y="543560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 суть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56329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6330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гусь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6331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6332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гуси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6333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6334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6335" name="Oval 16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6336" name="Oval 17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56338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гуси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4678363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59675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слоны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13" y="200025"/>
            <a:ext cx="8588375" cy="1143000"/>
          </a:xfrm>
        </p:spPr>
        <p:txBody>
          <a:bodyPr anchor="t" anchorCtr="1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accent3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o</a:t>
            </a:r>
            <a:r>
              <a:rPr lang="en-US" sz="3200" b="1" dirty="0" smtClean="0">
                <a:solidFill>
                  <a:schemeClr val="accent3"/>
                </a:solidFill>
              </a:rPr>
              <a:t>n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F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io</a:t>
            </a:r>
            <a:r>
              <a:rPr lang="ru-RU" sz="3200" b="1" dirty="0" smtClean="0">
                <a:solidFill>
                  <a:srgbClr val="00FFFF"/>
                </a:solidFill>
              </a:rPr>
              <a:t/>
            </a:r>
            <a:br>
              <a:rPr lang="ru-RU" sz="3200" b="1" dirty="0" smtClean="0">
                <a:solidFill>
                  <a:srgbClr val="00FFFF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  <a:tabLst>
                <a:tab pos="449263" algn="l"/>
              </a:tabLst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28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гусь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4" grpId="0" animBg="1"/>
      <p:bldP spid="479234" grpId="1" animBg="1"/>
      <p:bldP spid="479234" grpId="2" animBg="1"/>
      <p:bldP spid="479235" grpId="0" animBg="1"/>
      <p:bldP spid="479235" grpId="1" animBg="1"/>
      <p:bldP spid="479236" grpId="0" animBg="1"/>
      <p:bldP spid="479236" grpId="1" animBg="1"/>
      <p:bldP spid="479237" grpId="0" animBg="1"/>
      <p:bldP spid="56327" grpId="0" animBg="1"/>
      <p:bldP spid="56327" grpId="1" animBg="1"/>
      <p:bldP spid="56335" grpId="0" animBg="1"/>
      <p:bldP spid="56335" grpId="1" animBg="1"/>
      <p:bldP spid="56336" grpId="0" animBg="1"/>
      <p:bldP spid="56336" grpId="1" animBg="1"/>
      <p:bldP spid="479252" grpId="0" animBg="1"/>
      <p:bldP spid="479253" grpId="0" animBg="1"/>
      <p:bldP spid="479254" grpId="0" animBg="1"/>
      <p:bldP spid="479254" grpId="1" animBg="1"/>
      <p:bldP spid="479255" grpId="0" animBg="1"/>
      <p:bldP spid="479255" grpId="1" animBg="1"/>
      <p:bldP spid="47925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4000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смертный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lIns="72000" rIns="36000" rtlCol="0">
            <a:noAutofit/>
          </a:bodyPr>
          <a:lstStyle/>
          <a:p>
            <a:r>
              <a:rPr lang="ru-RU" dirty="0" smtClean="0"/>
              <a:t>Модус четвёртой фигуры </a:t>
            </a:r>
            <a:r>
              <a:rPr lang="en-US" kern="0" dirty="0" smtClean="0">
                <a:solidFill>
                  <a:srgbClr val="FF66CC"/>
                </a:solidFill>
              </a:rPr>
              <a:t>B</a:t>
            </a:r>
            <a:r>
              <a:rPr lang="en-US" kern="0" dirty="0" smtClean="0"/>
              <a:t>ramantip</a:t>
            </a:r>
            <a:r>
              <a:rPr lang="ru-RU" dirty="0" smtClean="0"/>
              <a:t> сводится к модусу </a:t>
            </a:r>
            <a:r>
              <a:rPr lang="en-US" kern="0" dirty="0" smtClean="0">
                <a:solidFill>
                  <a:srgbClr val="FF66CC"/>
                </a:solidFill>
              </a:rPr>
              <a:t>B</a:t>
            </a:r>
            <a:r>
              <a:rPr lang="en-US" kern="0" dirty="0" smtClean="0"/>
              <a:t>arbara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>
                <a:solidFill>
                  <a:srgbClr val="00FF00"/>
                </a:solidFill>
              </a:rPr>
              <a:t>перестановкой посылок</a:t>
            </a:r>
            <a:r>
              <a:rPr lang="ru-RU" dirty="0" smtClean="0"/>
              <a:t>, 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M</a:t>
            </a:r>
            <a:r>
              <a:rPr lang="ru-RU" dirty="0" smtClean="0"/>
              <a:t> между гласными первого и второго слогов, </a:t>
            </a:r>
          </a:p>
          <a:p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обращением с ограничением </a:t>
            </a:r>
            <a:r>
              <a:rPr lang="ru-RU" dirty="0" smtClean="0"/>
              <a:t>полученного после этой операции </a:t>
            </a:r>
            <a:r>
              <a:rPr lang="ru-RU" dirty="0" smtClean="0">
                <a:solidFill>
                  <a:srgbClr val="00FFFF"/>
                </a:solidFill>
              </a:rPr>
              <a:t>частноутвердительного</a:t>
            </a:r>
            <a:r>
              <a:rPr lang="ru-RU" dirty="0" smtClean="0"/>
              <a:t> вывода,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P</a:t>
            </a:r>
            <a:r>
              <a:rPr lang="ru-RU" dirty="0" smtClean="0"/>
              <a:t>, следующая в имени модуса сразу после гласной третьего слога 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r>
              <a:rPr lang="ru-RU" dirty="0" smtClean="0"/>
              <a:t>. 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nt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endParaRPr lang="ru-RU" sz="3200" kern="0" dirty="0" smtClean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sz="2700" b="1" kern="0" spc="-8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700" b="1" kern="0" spc="-80" dirty="0">
                <a:solidFill>
                  <a:schemeClr val="bg1"/>
                </a:solidFill>
              </a:rPr>
              <a:t>посылок</a:t>
            </a:r>
            <a:r>
              <a:rPr lang="ru-RU" sz="2700" b="1" kern="0" spc="-8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700" b="1" kern="0" spc="-80" dirty="0">
                <a:solidFill>
                  <a:schemeClr val="bg1"/>
                </a:solidFill>
              </a:rPr>
              <a:t> </a:t>
            </a:r>
            <a:r>
              <a:rPr lang="ru-RU" sz="2700" b="1" kern="0" spc="-8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700" b="1" kern="0" spc="-8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49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2" grpId="0" animBg="1"/>
      <p:bldP spid="447503" grpId="0" animBg="1"/>
      <p:bldP spid="30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суть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смертные</a:t>
            </a: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Меняем посылки местами.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16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2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nt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endParaRPr lang="ru-RU" sz="3200" kern="0" dirty="0" smtClean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sz="2700" b="1" kern="0" spc="-8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700" b="1" kern="0" spc="-80" dirty="0">
                <a:solidFill>
                  <a:schemeClr val="bg1"/>
                </a:solidFill>
              </a:rPr>
              <a:t>посылок</a:t>
            </a:r>
            <a:r>
              <a:rPr lang="ru-RU" sz="2700" b="1" kern="0" spc="-8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700" b="1" kern="0" spc="-80" dirty="0">
                <a:solidFill>
                  <a:schemeClr val="bg1"/>
                </a:solidFill>
              </a:rPr>
              <a:t> </a:t>
            </a:r>
            <a:r>
              <a:rPr lang="ru-RU" sz="2700" b="1" kern="0" spc="-8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700" b="1" kern="0" spc="-8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0" grpId="1" animBg="1"/>
      <p:bldP spid="447491" grpId="0" animBg="1"/>
      <p:bldP spid="447491" grpId="1" animBg="1"/>
      <p:bldP spid="447500" grpId="0" animBg="1"/>
      <p:bldP spid="447500" grpId="1" animBg="1"/>
      <p:bldP spid="447501" grpId="0" animBg="1"/>
      <p:bldP spid="447501" grpId="1" animBg="1"/>
      <p:bldP spid="447502" grpId="0" animBg="1"/>
      <p:bldP spid="447502" grpId="1" animBg="1"/>
      <p:bldP spid="447503" grpId="0" animBg="1"/>
      <p:bldP spid="447503" grpId="1" animBg="1"/>
      <p:bldP spid="19" grpId="0" animBg="1"/>
      <p:bldP spid="21" grpId="0" animBg="1"/>
      <p:bldP spid="24" grpId="0"/>
      <p:bldP spid="16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8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0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1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6150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lIns="72000" rIns="72000"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nt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  <p:sp>
        <p:nvSpPr>
          <p:cNvPr id="479243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Ни одна</a:t>
            </a:r>
            <a:endParaRPr lang="ru-RU" b="1" baseline="0" dirty="0">
              <a:solidFill>
                <a:srgbClr val="0000FF"/>
              </a:solidFill>
            </a:endParaRPr>
          </a:p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br>
              <a:rPr lang="ru-RU" sz="2000" b="1" baseline="0" dirty="0" smtClean="0">
                <a:solidFill>
                  <a:srgbClr val="0000FF"/>
                </a:solidFill>
              </a:rPr>
            </a:br>
            <a:endParaRPr lang="ru-RU" sz="600" b="1" baseline="0" dirty="0">
              <a:solidFill>
                <a:srgbClr val="0000FF"/>
              </a:solidFill>
            </a:endParaRPr>
          </a:p>
        </p:txBody>
      </p:sp>
      <p:sp>
        <p:nvSpPr>
          <p:cNvPr id="479244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5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" b="1" baseline="0" dirty="0" smtClean="0">
                <a:solidFill>
                  <a:srgbClr val="0000FF"/>
                </a:solidFill>
              </a:rPr>
              <a:t/>
            </a:r>
            <a:br>
              <a:rPr lang="ru-RU" sz="600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b="1" baseline="0" dirty="0">
                <a:solidFill>
                  <a:srgbClr val="0000FF"/>
                </a:solidFill>
              </a:rPr>
              <a:t/>
            </a:r>
            <a:br>
              <a:rPr lang="ru-RU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479246" name="Oval 14"/>
          <p:cNvSpPr>
            <a:spLocks noChangeAspect="1" noChangeArrowheads="1"/>
          </p:cNvSpPr>
          <p:nvPr/>
        </p:nvSpPr>
        <p:spPr bwMode="auto">
          <a:xfrm>
            <a:off x="30600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7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9248" name="Oval 16"/>
          <p:cNvSpPr>
            <a:spLocks noChangeAspect="1" noChangeArrowheads="1"/>
          </p:cNvSpPr>
          <p:nvPr/>
        </p:nvSpPr>
        <p:spPr bwMode="auto">
          <a:xfrm>
            <a:off x="179388" y="5076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</a:t>
            </a:r>
            <a:r>
              <a:rPr lang="ru-RU" b="1" baseline="0" dirty="0" smtClean="0">
                <a:solidFill>
                  <a:srgbClr val="0000FF"/>
                </a:solidFill>
              </a:rPr>
              <a:t>и одна</a:t>
            </a:r>
            <a:r>
              <a:rPr lang="ru-RU" b="1" baseline="0" dirty="0">
                <a:solidFill>
                  <a:srgbClr val="0000FF"/>
                </a:solidFill>
              </a:rPr>
              <a:t/>
            </a:r>
            <a:br>
              <a:rPr lang="ru-RU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479249" name="Oval 17"/>
          <p:cNvSpPr>
            <a:spLocks noChangeAspect="1" noChangeArrowheads="1"/>
          </p:cNvSpPr>
          <p:nvPr/>
        </p:nvSpPr>
        <p:spPr bwMode="auto">
          <a:xfrm>
            <a:off x="3060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61" name="Rectangle 29"/>
          <p:cNvSpPr>
            <a:spLocks noChangeArrowheads="1"/>
          </p:cNvSpPr>
          <p:nvPr/>
        </p:nvSpPr>
        <p:spPr bwMode="auto">
          <a:xfrm rot="5400000">
            <a:off x="327575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79262" name="Rectangle 30"/>
          <p:cNvSpPr>
            <a:spLocks noChangeArrowheads="1"/>
          </p:cNvSpPr>
          <p:nvPr/>
        </p:nvSpPr>
        <p:spPr bwMode="auto">
          <a:xfrm rot="-5400000">
            <a:off x="432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CC"/>
                </a:solidFill>
              </a:rPr>
              <a:t>не есть</a:t>
            </a:r>
            <a:endParaRPr lang="ru-RU" sz="1800" b="1" baseline="0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второй фигуры </a:t>
            </a:r>
            <a:r>
              <a:rPr lang="en-US" dirty="0" smtClean="0">
                <a:solidFill>
                  <a:srgbClr val="FF66FF"/>
                </a:solidFill>
              </a:rPr>
              <a:t>C</a:t>
            </a:r>
            <a:r>
              <a:rPr lang="en-US" dirty="0" smtClean="0"/>
              <a:t>esare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dirty="0" smtClean="0">
                <a:solidFill>
                  <a:srgbClr val="FF66FF"/>
                </a:solidFill>
              </a:rPr>
              <a:t>C</a:t>
            </a:r>
            <a:r>
              <a:rPr lang="en-US" dirty="0" smtClean="0"/>
              <a:t>elarent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j-lt"/>
              </a:rPr>
              <a:t>б</a:t>
            </a:r>
            <a:r>
              <a:rPr lang="fr-FR" dirty="0" smtClean="0">
                <a:latin typeface="+mj-lt"/>
                <a:cs typeface="Times New Roman"/>
              </a:rPr>
              <a:t>ó</a:t>
            </a:r>
            <a:r>
              <a:rPr lang="ru-RU" dirty="0" smtClean="0">
                <a:latin typeface="+mj-lt"/>
              </a:rPr>
              <a:t>л</a:t>
            </a:r>
            <a:r>
              <a:rPr lang="ru-RU" dirty="0" smtClean="0"/>
              <a:t>ьшей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общеотрицательной</a:t>
            </a:r>
            <a:r>
              <a:rPr lang="ru-RU" dirty="0" smtClean="0"/>
              <a:t> 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первого слога 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меньшая посылка не меняется.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7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9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47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-0.31059 -0.0039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9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9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47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7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8" grpId="0" animBg="1"/>
      <p:bldP spid="479240" grpId="0" animBg="1"/>
      <p:bldP spid="479241" grpId="0" animBg="1"/>
      <p:bldP spid="479243" grpId="0" animBg="1"/>
      <p:bldP spid="479244" grpId="0" animBg="1"/>
      <p:bldP spid="479245" grpId="0" animBg="1"/>
      <p:bldP spid="479246" grpId="0" animBg="1"/>
      <p:bldP spid="479247" grpId="0" animBg="1"/>
      <p:bldP spid="479248" grpId="0" animBg="1"/>
      <p:bldP spid="479249" grpId="0" animBg="1"/>
      <p:bldP spid="479261" grpId="0" animBg="1"/>
      <p:bldP spid="479261" grpId="1" animBg="1"/>
      <p:bldP spid="479261" grpId="2" animBg="1"/>
      <p:bldP spid="16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6081713" y="5432425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 rot="1500000">
            <a:off x="5760000" y="2808000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 smtClean="0">
                <a:solidFill>
                  <a:schemeClr val="accent1"/>
                </a:solidFill>
              </a:rPr>
              <a:t>есть</a:t>
            </a:r>
            <a:endParaRPr lang="ru-RU" sz="1800" b="1" baseline="0" dirty="0">
              <a:solidFill>
                <a:schemeClr val="accent1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суть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6083300" y="1835150"/>
            <a:ext cx="1420813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" name="Oval 19"/>
          <p:cNvSpPr>
            <a:spLocks noChangeAspect="1" noChangeArrowheads="1"/>
          </p:cNvSpPr>
          <p:nvPr/>
        </p:nvSpPr>
        <p:spPr bwMode="auto">
          <a:xfrm>
            <a:off x="7556500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9" name="Oval 3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 rot="1500000">
            <a:off x="576000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16" name="Oval 28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2" name="Oval 33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4751388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6" name="Oval 37"/>
          <p:cNvSpPr>
            <a:spLocks noChangeAspect="1" noChangeArrowheads="1"/>
          </p:cNvSpPr>
          <p:nvPr/>
        </p:nvSpPr>
        <p:spPr bwMode="auto">
          <a:xfrm>
            <a:off x="4678363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" name="Oval 36"/>
          <p:cNvSpPr>
            <a:spLocks noChangeAspect="1" noChangeArrowheads="1"/>
          </p:cNvSpPr>
          <p:nvPr/>
        </p:nvSpPr>
        <p:spPr bwMode="auto">
          <a:xfrm>
            <a:off x="75565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nt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endParaRPr lang="ru-RU" sz="3200" kern="0" dirty="0" smtClean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sz="2700" b="1" kern="0" spc="-8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700" b="1" kern="0" spc="-80" dirty="0">
                <a:solidFill>
                  <a:schemeClr val="bg1"/>
                </a:solidFill>
              </a:rPr>
              <a:t>посылок</a:t>
            </a:r>
            <a:r>
              <a:rPr lang="ru-RU" sz="2700" b="1" kern="0" spc="-8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700" b="1" kern="0" spc="-80" dirty="0">
                <a:solidFill>
                  <a:schemeClr val="bg1"/>
                </a:solidFill>
              </a:rPr>
              <a:t> </a:t>
            </a:r>
            <a:r>
              <a:rPr lang="ru-RU" sz="2700" b="1" kern="0" spc="-8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700" b="1" kern="0" spc="-8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8" grpId="1" animBg="1"/>
      <p:bldP spid="28" grpId="2" animBg="1"/>
      <p:bldP spid="27" grpId="0" animBg="1"/>
      <p:bldP spid="27" grpId="1" animBg="1"/>
      <p:bldP spid="26" grpId="0" animBg="1"/>
      <p:bldP spid="3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6083300" y="1836000"/>
            <a:ext cx="1420813" cy="7200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63490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63493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3494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3495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63497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63498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63499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63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3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3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3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3505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3506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3507" name="Oval 12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3508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3509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4749800" y="50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FF"/>
                </a:solidFill>
              </a:rPr>
              <a:t>Общеутвердительный</a:t>
            </a:r>
            <a:r>
              <a:rPr lang="ru-RU" sz="1800" b="1" baseline="0" dirty="0" smtClean="0"/>
              <a:t> вывод </a:t>
            </a:r>
            <a:br>
              <a:rPr lang="ru-RU" sz="1800" b="1" baseline="0" dirty="0" smtClean="0"/>
            </a:br>
            <a:r>
              <a:rPr lang="ru-RU" sz="1800" b="1" baseline="0" dirty="0" smtClean="0">
                <a:solidFill>
                  <a:srgbClr val="00FF00"/>
                </a:solidFill>
              </a:rPr>
              <a:t>обращаем с ограничением</a:t>
            </a:r>
            <a:r>
              <a:rPr lang="ru-RU" sz="1800" b="1" baseline="0" dirty="0" smtClean="0"/>
              <a:t>.</a:t>
            </a:r>
            <a:endParaRPr lang="ru-RU" sz="1800" b="1" baseline="0" dirty="0"/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nt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endParaRPr lang="ru-RU" sz="3200" kern="0" dirty="0" smtClean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sz="2700" b="1" kern="0" spc="-8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700" b="1" kern="0" spc="-80" dirty="0">
                <a:solidFill>
                  <a:schemeClr val="bg1"/>
                </a:solidFill>
              </a:rPr>
              <a:t>посылок</a:t>
            </a:r>
            <a:r>
              <a:rPr lang="ru-RU" sz="2700" b="1" kern="0" spc="-8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700" b="1" kern="0" spc="-80" dirty="0">
                <a:solidFill>
                  <a:schemeClr val="bg1"/>
                </a:solidFill>
              </a:rPr>
              <a:t> </a:t>
            </a:r>
            <a:r>
              <a:rPr lang="ru-RU" sz="2700" b="1" kern="0" spc="-8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700" b="1" kern="0" spc="-8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6119813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64518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4519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4520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64522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смертные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64523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64524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64525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4526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4527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4528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4530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4531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4532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4533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смертный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4534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1" name="Oval 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смертные</a:t>
            </a:r>
          </a:p>
        </p:txBody>
      </p:sp>
      <p:sp>
        <p:nvSpPr>
          <p:cNvPr id="33" name="Oval 15"/>
          <p:cNvSpPr>
            <a:spLocks noChangeAspect="1" noChangeArrowheads="1"/>
          </p:cNvSpPr>
          <p:nvPr/>
        </p:nvSpPr>
        <p:spPr bwMode="auto">
          <a:xfrm>
            <a:off x="7596188" y="507523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греки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6083300" y="1836000"/>
            <a:ext cx="1420813" cy="7200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6083300" y="3348038"/>
            <a:ext cx="1420813" cy="723900"/>
          </a:xfrm>
          <a:prstGeom prst="rightArrow">
            <a:avLst>
              <a:gd name="adj1" fmla="val 50000"/>
              <a:gd name="adj2" fmla="val 49395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0" y="200025"/>
            <a:ext cx="9144000" cy="1143000"/>
          </a:xfrm>
          <a:prstGeom prst="rect">
            <a:avLst/>
          </a:prstGeom>
        </p:spPr>
        <p:txBody>
          <a:bodyPr lIns="36000" rIns="36000"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nt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b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endParaRPr lang="ru-RU" sz="3200" kern="0" dirty="0" smtClean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sz="2700" b="1" kern="0" spc="-8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700" b="1" kern="0" spc="-80" dirty="0">
                <a:solidFill>
                  <a:schemeClr val="bg1"/>
                </a:solidFill>
              </a:rPr>
              <a:t>посылок</a:t>
            </a:r>
            <a:r>
              <a:rPr lang="ru-RU" sz="2700" b="1" kern="0" spc="-8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700" b="1" kern="0" spc="-80" dirty="0">
                <a:solidFill>
                  <a:schemeClr val="bg1"/>
                </a:solidFill>
              </a:rPr>
              <a:t> </a:t>
            </a:r>
            <a:r>
              <a:rPr lang="ru-RU" sz="2700" b="1" kern="0" spc="-8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700" b="1" kern="0" spc="-8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64520" grpId="0" animBg="1"/>
      <p:bldP spid="64520" grpId="1" animBg="1"/>
      <p:bldP spid="64522" grpId="0" animBg="1"/>
      <p:bldP spid="64522" grpId="1" animBg="1"/>
      <p:bldP spid="64523" grpId="0" animBg="1"/>
      <p:bldP spid="64523" grpId="1" animBg="1"/>
      <p:bldP spid="31" grpId="0" animBg="1"/>
      <p:bldP spid="31" grpId="1" animBg="1"/>
      <p:bldP spid="33" grpId="0" animBg="1"/>
      <p:bldP spid="33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не </a:t>
            </a:r>
            <a:r>
              <a:rPr lang="ru-RU" sz="1600" b="1" baseline="0" dirty="0" smtClean="0">
                <a:solidFill>
                  <a:schemeClr val="accent1"/>
                </a:solidFill>
              </a:rPr>
              <a:t>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800" b="1" baseline="0" dirty="0" smtClean="0">
                <a:solidFill>
                  <a:srgbClr val="0000FF"/>
                </a:solidFill>
              </a:rPr>
              <a:t>ни один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4000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800" b="1" baseline="0" dirty="0" smtClean="0">
                <a:solidFill>
                  <a:srgbClr val="0000FF"/>
                </a:solidFill>
              </a:rPr>
              <a:t>Ни один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nt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lIns="72000" rIns="36000" rtlCol="0">
            <a:noAutofit/>
          </a:bodyPr>
          <a:lstStyle/>
          <a:p>
            <a:r>
              <a:rPr lang="ru-RU" dirty="0" smtClean="0"/>
              <a:t>Модус четвёртой фигуры </a:t>
            </a:r>
            <a:r>
              <a:rPr lang="en-US" kern="0" dirty="0" smtClean="0">
                <a:solidFill>
                  <a:srgbClr val="FF66CC"/>
                </a:solidFill>
              </a:rPr>
              <a:t>C</a:t>
            </a:r>
            <a:r>
              <a:rPr lang="en-US" kern="0" dirty="0" smtClean="0"/>
              <a:t>amenes</a:t>
            </a:r>
            <a:r>
              <a:rPr lang="ru-RU" dirty="0" smtClean="0"/>
              <a:t> сводится к модусу </a:t>
            </a:r>
            <a:r>
              <a:rPr lang="en-US" kern="0" dirty="0" smtClean="0">
                <a:solidFill>
                  <a:srgbClr val="FF66CC"/>
                </a:solidFill>
              </a:rPr>
              <a:t>C</a:t>
            </a:r>
            <a:r>
              <a:rPr lang="en-US" kern="0" dirty="0" smtClean="0"/>
              <a:t>elarent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>
                <a:solidFill>
                  <a:srgbClr val="00FF00"/>
                </a:solidFill>
              </a:rPr>
              <a:t>перестановкой посылок</a:t>
            </a:r>
            <a:r>
              <a:rPr lang="ru-RU" dirty="0" smtClean="0"/>
              <a:t>, 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M</a:t>
            </a:r>
            <a:r>
              <a:rPr lang="ru-RU" dirty="0" smtClean="0"/>
              <a:t> между гласными первого и второго слогов, </a:t>
            </a:r>
          </a:p>
          <a:p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простым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FF00"/>
                </a:solidFill>
              </a:rPr>
              <a:t>обращением </a:t>
            </a:r>
            <a:r>
              <a:rPr lang="ru-RU" dirty="0" smtClean="0"/>
              <a:t>полученного после этой операции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общеотрицательного</a:t>
            </a:r>
            <a:r>
              <a:rPr lang="ru-RU" dirty="0" smtClean="0"/>
              <a:t> вывода,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третьего слога 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49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2" grpId="0" animBg="1"/>
      <p:bldP spid="447503" grpId="0" animBg="1"/>
      <p:bldP spid="30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пингвин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5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2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27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Меняем посылки местами.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nt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0" animBg="1"/>
      <p:bldP spid="447491" grpId="0" animBg="1"/>
      <p:bldP spid="447491" grpId="1" animBg="1"/>
      <p:bldP spid="447500" grpId="0" animBg="1"/>
      <p:bldP spid="447500" grpId="1" animBg="1"/>
      <p:bldP spid="447501" grpId="0" animBg="1"/>
      <p:bldP spid="447501" grpId="1" animBg="1"/>
      <p:bldP spid="447502" grpId="0" animBg="1"/>
      <p:bldP spid="25" grpId="0" animBg="1"/>
      <p:bldP spid="24" grpId="0" animBg="1"/>
      <p:bldP spid="22" grpId="0" animBg="1"/>
      <p:bldP spid="27" grpId="0" animBg="1"/>
      <p:bldP spid="3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"/>
          <p:cNvSpPr>
            <a:spLocks noChangeArrowheads="1"/>
          </p:cNvSpPr>
          <p:nvPr/>
        </p:nvSpPr>
        <p:spPr bwMode="auto">
          <a:xfrm rot="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не </a:t>
            </a:r>
            <a:r>
              <a:rPr lang="ru-RU" sz="1600" b="1" baseline="0" dirty="0" smtClean="0">
                <a:solidFill>
                  <a:schemeClr val="accent1"/>
                </a:solidFill>
              </a:rPr>
              <a:t>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 rot="1500000">
            <a:off x="576000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25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2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27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3" name="Oval 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ни один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auto">
          <a:xfrm>
            <a:off x="6119813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5" name="Oval 15"/>
          <p:cNvSpPr>
            <a:spLocks noChangeAspect="1" noChangeArrowheads="1"/>
          </p:cNvSpPr>
          <p:nvPr/>
        </p:nvSpPr>
        <p:spPr bwMode="auto">
          <a:xfrm>
            <a:off x="7596188" y="507523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nt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8" grpId="2" animBg="1"/>
      <p:bldP spid="29" grpId="0" animBg="1"/>
      <p:bldP spid="29" grpId="1" animBg="1"/>
      <p:bldP spid="32" grpId="0" animBg="1"/>
      <p:bldP spid="33" grpId="0" animBg="1"/>
      <p:bldP spid="34" grpId="0" animBg="1"/>
      <p:bldP spid="3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74754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не </a:t>
            </a:r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56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57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58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59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61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74762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4763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74764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65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66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74767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68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74769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70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71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4772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4679950" y="50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Обращаем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</a:rPr>
              <a:t>общеотрицательный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/>
              <a:t>вывод.</a:t>
            </a:r>
            <a:endParaRPr lang="ru-RU" sz="1800" b="1" baseline="0" dirty="0"/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nt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6119813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79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75780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81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82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83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84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86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75787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5788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75789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90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91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75792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93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75794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75795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Всякий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96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5797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1" name="Oval 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пингвин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33" name="Oval 15"/>
          <p:cNvSpPr>
            <a:spLocks noChangeAspect="1" noChangeArrowheads="1"/>
          </p:cNvSpPr>
          <p:nvPr/>
        </p:nvSpPr>
        <p:spPr bwMode="auto">
          <a:xfrm>
            <a:off x="7596188" y="507523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nt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75784" grpId="0" animBg="1"/>
      <p:bldP spid="75784" grpId="1" animBg="1"/>
      <p:bldP spid="75786" grpId="0" animBg="1"/>
      <p:bldP spid="75786" grpId="1" animBg="1"/>
      <p:bldP spid="75787" grpId="0" animBg="1"/>
      <p:bldP spid="75787" grpId="1" animBg="1"/>
      <p:bldP spid="31" grpId="0" animBg="1"/>
      <p:bldP spid="31" grpId="1" animBg="1"/>
      <p:bldP spid="33" grpId="0" animBg="1"/>
      <p:bldP spid="33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4000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роза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цветок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ii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lIns="72000" rIns="36000" rtlCol="0">
            <a:noAutofit/>
          </a:bodyPr>
          <a:lstStyle/>
          <a:p>
            <a:r>
              <a:rPr lang="ru-RU" dirty="0" smtClean="0"/>
              <a:t>Модус четвёртой фигуры </a:t>
            </a:r>
            <a:r>
              <a:rPr lang="en-US" kern="0" dirty="0" smtClean="0">
                <a:solidFill>
                  <a:srgbClr val="FF66CC"/>
                </a:solidFill>
              </a:rPr>
              <a:t>D</a:t>
            </a:r>
            <a:r>
              <a:rPr lang="en-US" kern="0" dirty="0" smtClean="0"/>
              <a:t>imaris</a:t>
            </a:r>
            <a:r>
              <a:rPr lang="ru-RU" dirty="0" smtClean="0"/>
              <a:t> сводится к модусу </a:t>
            </a:r>
            <a:r>
              <a:rPr lang="en-US" kern="0" dirty="0" smtClean="0">
                <a:solidFill>
                  <a:srgbClr val="FF66CC"/>
                </a:solidFill>
              </a:rPr>
              <a:t>D</a:t>
            </a:r>
            <a:r>
              <a:rPr lang="en-US" kern="0" dirty="0" smtClean="0"/>
              <a:t>arii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>
                <a:solidFill>
                  <a:srgbClr val="00FF00"/>
                </a:solidFill>
              </a:rPr>
              <a:t>перестановкой посылок</a:t>
            </a:r>
            <a:r>
              <a:rPr lang="ru-RU" dirty="0" smtClean="0"/>
              <a:t>, 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M</a:t>
            </a:r>
            <a:r>
              <a:rPr lang="ru-RU" dirty="0" smtClean="0"/>
              <a:t> между гласными первого и второго слогов, </a:t>
            </a:r>
          </a:p>
          <a:p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простым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FF00"/>
                </a:solidFill>
              </a:rPr>
              <a:t>обращением </a:t>
            </a:r>
            <a:r>
              <a:rPr lang="ru-RU" dirty="0" smtClean="0"/>
              <a:t>полученного после этой операции </a:t>
            </a:r>
            <a:r>
              <a:rPr lang="ru-RU" dirty="0" smtClean="0">
                <a:solidFill>
                  <a:srgbClr val="00FFFF"/>
                </a:solidFill>
              </a:rPr>
              <a:t>частноутвердительного</a:t>
            </a:r>
            <a:r>
              <a:rPr lang="ru-RU" dirty="0" smtClean="0"/>
              <a:t> вывода,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третьего слога 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49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2" grpId="0" animBg="1"/>
      <p:bldP spid="447503" grpId="0" animBg="1"/>
      <p:bldP spid="30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суть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ii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4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2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4749800" y="4570413"/>
            <a:ext cx="41751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Меняем посылки местами.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0" animBg="1"/>
      <p:bldP spid="447490" grpId="0" animBg="1"/>
      <p:bldP spid="447490" grpId="1" animBg="1"/>
      <p:bldP spid="447491" grpId="0" animBg="1"/>
      <p:bldP spid="447491" grpId="1" animBg="1"/>
      <p:bldP spid="447500" grpId="0" animBg="1"/>
      <p:bldP spid="447500" grpId="1" animBg="1"/>
      <p:bldP spid="447501" grpId="0" animBg="1"/>
      <p:bldP spid="447501" grpId="1" animBg="1"/>
      <p:bldP spid="447502" grpId="0" animBg="1"/>
      <p:bldP spid="447502" grpId="1" animBg="1"/>
      <p:bldP spid="447503" grpId="0" animBg="1"/>
      <p:bldP spid="447503" grpId="1" animBg="1"/>
      <p:bldP spid="25" grpId="0" animBg="1"/>
      <p:bldP spid="24" grpId="0" animBg="1"/>
      <p:bldP spid="22" grpId="0" animBg="1"/>
      <p:bldP spid="27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58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1800" b="1" baseline="0" dirty="0" smtClean="0">
                <a:solidFill>
                  <a:srgbClr val="00FF00"/>
                </a:solidFill>
              </a:rPr>
              <a:t>Обращаем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общеотрицательную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/>
              <a:t>б</a:t>
            </a:r>
            <a:r>
              <a:rPr lang="fr-FR" dirty="0" smtClean="0">
                <a:cs typeface="Times New Roman"/>
              </a:rPr>
              <a:t>ó</a:t>
            </a:r>
            <a:r>
              <a:rPr lang="ru-RU" sz="1800" b="1" baseline="0" dirty="0" smtClean="0"/>
              <a:t>льшую посылку.</a:t>
            </a:r>
            <a:endParaRPr lang="ru-RU" sz="1800" b="1" baseline="0" dirty="0"/>
          </a:p>
        </p:txBody>
      </p:sp>
      <p:sp>
        <p:nvSpPr>
          <p:cNvPr id="479238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0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1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3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рыба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4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</a:t>
            </a:r>
            <a:r>
              <a:rPr lang="ru-RU" sz="2000" dirty="0" smtClean="0">
                <a:solidFill>
                  <a:srgbClr val="0000FF"/>
                </a:solidFill>
              </a:rPr>
              <a:t>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5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b="1" baseline="0" dirty="0">
                <a:solidFill>
                  <a:srgbClr val="0000FF"/>
                </a:solidFill>
              </a:rPr>
              <a:t/>
            </a:r>
            <a:br>
              <a:rPr lang="ru-RU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479246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47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9248" name="Oval 16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49" name="Oval 17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61" name="Rectangle 29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24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lIns="72000" rIns="72000"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nt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 rot="1500000">
            <a:off x="5760000" y="2808000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суть</a:t>
            </a: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 rot="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6119813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7828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7829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783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783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783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7834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7835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7836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77837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7838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7839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7840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7841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7842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розы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sp>
        <p:nvSpPr>
          <p:cNvPr id="77843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7844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1" name="Oval 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3" name="Oval 15"/>
          <p:cNvSpPr>
            <a:spLocks noChangeAspect="1" noChangeArrowheads="1"/>
          </p:cNvSpPr>
          <p:nvPr/>
        </p:nvSpPr>
        <p:spPr bwMode="auto">
          <a:xfrm>
            <a:off x="7596188" y="507523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цветы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ii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0" grpId="0" animBg="1"/>
      <p:bldP spid="31" grpId="0" animBg="1"/>
      <p:bldP spid="3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78850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8851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8852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8853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8854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8855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8857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8858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8859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7886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886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886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886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8864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8865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8866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8867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8868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ii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4679950" y="50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Обращаем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</a:rPr>
              <a:t>частноутвердительный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/>
              <a:t>вывод.</a:t>
            </a:r>
            <a:endParaRPr lang="ru-RU" sz="1800" b="1" baseline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6119813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9875" name="Rectangle 5"/>
          <p:cNvSpPr>
            <a:spLocks noChangeArrowheads="1"/>
          </p:cNvSpPr>
          <p:nvPr/>
        </p:nvSpPr>
        <p:spPr bwMode="auto">
          <a:xfrm rot="-1500000">
            <a:off x="5759450" y="2808288"/>
            <a:ext cx="2160588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9876" name="AutoShape 3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9877" name="AutoShape 2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9878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9879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9880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79882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9883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9884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79885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9886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9887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9888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9889" name="Oval 14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роза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9890" name="Oval 13"/>
          <p:cNvSpPr>
            <a:spLocks noChangeAspect="1" noChangeArrowheads="1"/>
          </p:cNvSpPr>
          <p:nvPr/>
        </p:nvSpPr>
        <p:spPr bwMode="auto">
          <a:xfrm>
            <a:off x="7559675" y="2989263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розы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9891" name="Oval 12"/>
          <p:cNvSpPr>
            <a:spLocks noChangeAspect="1" noChangeArrowheads="1"/>
          </p:cNvSpPr>
          <p:nvPr/>
        </p:nvSpPr>
        <p:spPr bwMode="auto">
          <a:xfrm>
            <a:off x="4679950" y="2989263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9892" name="Oval 15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цветок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9893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1" name="Oval 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цветы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3" name="Oval 15"/>
          <p:cNvSpPr>
            <a:spLocks noChangeAspect="1" noChangeArrowheads="1"/>
          </p:cNvSpPr>
          <p:nvPr/>
        </p:nvSpPr>
        <p:spPr bwMode="auto">
          <a:xfrm>
            <a:off x="7596188" y="507523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алые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  <a:latin typeface="+mj-lt"/>
                <a:ea typeface="+mj-ea"/>
                <a:cs typeface="+mj-cs"/>
              </a:rPr>
              <a:t>D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ii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перестановкой </a:t>
            </a:r>
            <a:r>
              <a:rPr lang="ru-RU" sz="2800" b="1" kern="0" baseline="0" dirty="0">
                <a:solidFill>
                  <a:schemeClr val="bg1"/>
                </a:solidFill>
              </a:rPr>
              <a:t>посылок</a:t>
            </a:r>
            <a:r>
              <a:rPr lang="ru-RU" sz="28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</a:t>
            </a:r>
            <a:r>
              <a:rPr lang="ru-RU" sz="2800" b="1" kern="0" baseline="0" dirty="0">
                <a:solidFill>
                  <a:schemeClr val="bg1"/>
                </a:solidFill>
              </a:rPr>
              <a:t> </a:t>
            </a:r>
            <a:r>
              <a:rPr lang="ru-RU" sz="2800" b="1" kern="0" baseline="0" dirty="0" smtClean="0">
                <a:solidFill>
                  <a:schemeClr val="bg1"/>
                </a:solidFill>
              </a:rPr>
              <a:t>простым 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79880" grpId="0" animBg="1"/>
      <p:bldP spid="79880" grpId="1" animBg="1"/>
      <p:bldP spid="79882" grpId="0" animBg="1"/>
      <p:bldP spid="79882" grpId="1" animBg="1"/>
      <p:bldP spid="79883" grpId="0" animBg="1"/>
      <p:bldP spid="79883" grpId="1" animBg="1"/>
      <p:bldP spid="31" grpId="0" animBg="1"/>
      <p:bldP spid="31" grpId="1" animBg="1"/>
      <p:bldP spid="33" grpId="0" animBg="1"/>
      <p:bldP spid="33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не </a:t>
            </a:r>
            <a:r>
              <a:rPr lang="ru-RU" sz="1600" b="1" baseline="0" dirty="0" smtClean="0">
                <a:solidFill>
                  <a:schemeClr val="accent1"/>
                </a:solidFill>
              </a:rPr>
              <a:t>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крылатые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осы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4000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оса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крылатое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четвёртой фигуры </a:t>
            </a:r>
            <a:r>
              <a:rPr lang="en-US" kern="0" dirty="0" smtClean="0">
                <a:solidFill>
                  <a:srgbClr val="FF66CC"/>
                </a:solidFill>
              </a:rPr>
              <a:t>F</a:t>
            </a:r>
            <a:r>
              <a:rPr lang="en-US" kern="0" dirty="0" smtClean="0"/>
              <a:t>esapo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kern="0" dirty="0" smtClean="0">
                <a:solidFill>
                  <a:srgbClr val="FF66CC"/>
                </a:solidFill>
              </a:rPr>
              <a:t>F</a:t>
            </a:r>
            <a:r>
              <a:rPr lang="en-US" kern="0" dirty="0" smtClean="0"/>
              <a:t>erio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+mj-lt"/>
              </a:rPr>
              <a:t>б</a:t>
            </a:r>
            <a:r>
              <a:rPr lang="fr-FR" dirty="0" smtClean="0">
                <a:latin typeface="+mj-lt"/>
              </a:rPr>
              <a:t>ó</a:t>
            </a:r>
            <a:r>
              <a:rPr lang="ru-RU" dirty="0" smtClean="0">
                <a:latin typeface="+mj-lt"/>
              </a:rPr>
              <a:t>ль</a:t>
            </a:r>
            <a:r>
              <a:rPr lang="ru-RU" dirty="0" smtClean="0"/>
              <a:t>шей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общеотрицательной</a:t>
            </a:r>
            <a:r>
              <a:rPr lang="ru-RU" dirty="0" smtClean="0"/>
              <a:t> 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первого слога 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и </a:t>
            </a:r>
            <a:r>
              <a:rPr lang="ru-RU" kern="0" spc="-20" dirty="0" smtClean="0">
                <a:solidFill>
                  <a:srgbClr val="00FF00"/>
                </a:solidFill>
              </a:rPr>
              <a:t>обращением с ограничением</a:t>
            </a:r>
            <a:r>
              <a:rPr lang="ru-RU" kern="0" spc="-20" dirty="0" smtClean="0"/>
              <a:t> меньшей </a:t>
            </a:r>
            <a:r>
              <a:rPr lang="ru-RU" dirty="0" smtClean="0">
                <a:solidFill>
                  <a:srgbClr val="00FFFF"/>
                </a:solidFill>
              </a:rPr>
              <a:t>общеутвердительной </a:t>
            </a:r>
            <a:r>
              <a:rPr lang="ru-RU" dirty="0" smtClean="0"/>
              <a:t>посылки, на что указывает </a:t>
            </a:r>
            <a:br>
              <a:rPr lang="ru-RU" dirty="0" smtClean="0"/>
            </a:br>
            <a:r>
              <a:rPr lang="ru-RU" dirty="0" smtClean="0"/>
              <a:t>согласная </a:t>
            </a:r>
            <a:r>
              <a:rPr lang="en-US" dirty="0" smtClean="0">
                <a:solidFill>
                  <a:srgbClr val="00FF00"/>
                </a:solidFill>
              </a:rPr>
              <a:t>P</a:t>
            </a:r>
            <a:r>
              <a:rPr lang="ru-RU" dirty="0" smtClean="0"/>
              <a:t>, следующая </a:t>
            </a:r>
            <a:br>
              <a:rPr lang="ru-RU" dirty="0" smtClean="0"/>
            </a:br>
            <a:r>
              <a:rPr lang="ru-RU" dirty="0" smtClean="0"/>
              <a:t>в имени модуса сразу после </a:t>
            </a:r>
            <a:br>
              <a:rPr lang="ru-RU" dirty="0" smtClean="0"/>
            </a:br>
            <a:r>
              <a:rPr lang="ru-RU" dirty="0" smtClean="0"/>
              <a:t>гласной второго слога 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p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kern="0" spc="-80" dirty="0" smtClean="0"/>
              <a:t>простым обращением и </a:t>
            </a:r>
            <a:r>
              <a:rPr lang="ru-RU" sz="2800" b="1" kern="0" spc="-80" baseline="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kern="0" spc="-8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49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2" grpId="0" animBg="1"/>
      <p:bldP spid="447503" grpId="0" animBg="1"/>
      <p:bldP spid="18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не 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крылатые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осы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4000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оса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крылатое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1800" b="1" baseline="0" dirty="0" smtClean="0">
                <a:solidFill>
                  <a:srgbClr val="00FF00"/>
                </a:solidFill>
              </a:rPr>
              <a:t>Обращаем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общеотрицательную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/>
              <a:t>б</a:t>
            </a:r>
            <a:r>
              <a:rPr lang="fr-FR" dirty="0" smtClean="0">
                <a:cs typeface="Times New Roman"/>
              </a:rPr>
              <a:t>ó</a:t>
            </a:r>
            <a:r>
              <a:rPr lang="ru-RU" sz="1800" b="1" baseline="0" dirty="0" smtClean="0"/>
              <a:t>льшую посылку.</a:t>
            </a:r>
            <a:endParaRPr lang="ru-RU" sz="1800" b="1" baseline="0" dirty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p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kern="0" spc="-80" dirty="0" smtClean="0"/>
              <a:t>простым обращением и </a:t>
            </a:r>
            <a:r>
              <a:rPr lang="ru-RU" sz="2800" b="1" kern="0" spc="-80" baseline="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kern="0" spc="-8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7043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7044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7045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87047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крылатые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87048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осы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8705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оса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705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705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705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крылатое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Oval 13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9" name="Oval 12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оса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FF"/>
                </a:solidFill>
              </a:rPr>
              <a:t>Общеутвердительную</a:t>
            </a:r>
            <a:r>
              <a:rPr lang="ru-RU" sz="1800" b="1" baseline="0" dirty="0" smtClean="0"/>
              <a:t>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меньшую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>
                <a:solidFill>
                  <a:srgbClr val="00FF00"/>
                </a:solidFill>
              </a:rPr>
              <a:t>обращаем с ограничением</a:t>
            </a:r>
            <a:r>
              <a:rPr lang="ru-RU" sz="1800" b="1" baseline="0" dirty="0" smtClean="0"/>
              <a:t>.</a:t>
            </a:r>
            <a:endParaRPr lang="ru-RU" sz="1800" b="1" baseline="0" dirty="0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p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kern="0" spc="-80" dirty="0" smtClean="0"/>
              <a:t>простым обращением и </a:t>
            </a:r>
            <a:r>
              <a:rPr lang="ru-RU" sz="2800" b="1" kern="0" spc="-80" baseline="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kern="0" spc="-8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9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6083300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 rot="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 rot="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88070" name="AutoShape 3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71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72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73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8807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крылатые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8807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осы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8807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88078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оса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79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80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81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крылатое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83" name="Oval 13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8084" name="Oval 12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оса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1" name="Oval 15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крылатые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4" name="Oval 14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птицы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8" name="Oval 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крылатые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0" name="Oval 8"/>
          <p:cNvSpPr>
            <a:spLocks noChangeAspect="1" noChangeArrowheads="1"/>
          </p:cNvSpPr>
          <p:nvPr/>
        </p:nvSpPr>
        <p:spPr bwMode="auto">
          <a:xfrm>
            <a:off x="7559675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осы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0" y="214313"/>
            <a:ext cx="9144000" cy="1143000"/>
          </a:xfrm>
          <a:prstGeom prst="rect">
            <a:avLst/>
          </a:prstGeom>
        </p:spPr>
        <p:txBody>
          <a:bodyPr lIns="0" rIns="0" anchor="t" anchorCtr="1"/>
          <a:lstStyle/>
          <a:p>
            <a:pPr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p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 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kern="0" spc="-80" dirty="0" smtClean="0"/>
              <a:t>простым обращением и </a:t>
            </a:r>
            <a:r>
              <a:rPr lang="ru-RU" sz="2800" b="1" kern="0" spc="-80" baseline="0" dirty="0" smtClean="0">
                <a:solidFill>
                  <a:schemeClr val="bg1"/>
                </a:solidFill>
              </a:rPr>
              <a:t>обращением с ограничением</a:t>
            </a:r>
            <a:endParaRPr lang="ru-RU" sz="2800" b="1" kern="0" spc="-8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6" grpId="0" animBg="1"/>
      <p:bldP spid="26" grpId="1" animBg="1"/>
      <p:bldP spid="26" grpId="2" animBg="1"/>
      <p:bldP spid="25" grpId="0" animBg="1"/>
      <p:bldP spid="25" grpId="1" animBg="1"/>
      <p:bldP spid="22" grpId="0" animBg="1"/>
      <p:bldP spid="88073" grpId="0" animBg="1"/>
      <p:bldP spid="88073" grpId="1" animBg="1"/>
      <p:bldP spid="88075" grpId="0" animBg="1"/>
      <p:bldP spid="88075" grpId="1" animBg="1"/>
      <p:bldP spid="88076" grpId="0" animBg="1"/>
      <p:bldP spid="88076" grpId="1" animBg="1"/>
      <p:bldP spid="21" grpId="0" animBg="1"/>
      <p:bldP spid="24" grpId="0" animBg="1"/>
      <p:bldP spid="27" grpId="0" animBg="1"/>
      <p:bldP spid="28" grpId="0" animBg="1"/>
      <p:bldP spid="28" grpId="1" animBg="1"/>
      <p:bldP spid="30" grpId="0" animBg="1"/>
      <p:bldP spid="30" grpId="1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японцы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4000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Ни один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японец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грек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dirty="0" smtClean="0">
                <a:solidFill>
                  <a:srgbClr val="0000FF"/>
                </a:solidFill>
              </a:rPr>
              <a:t>греки</a:t>
            </a:r>
            <a:endParaRPr lang="ru-RU" sz="1800" b="1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двумя простыми обращениями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80000" y="1620000"/>
            <a:ext cx="4320000" cy="48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Модус четвёртой фигуры </a:t>
            </a:r>
            <a:r>
              <a:rPr lang="en-US" kern="0" dirty="0" smtClean="0">
                <a:solidFill>
                  <a:srgbClr val="FF66CC"/>
                </a:solidFill>
              </a:rPr>
              <a:t>F</a:t>
            </a:r>
            <a:r>
              <a:rPr lang="en-US" kern="0" dirty="0" smtClean="0"/>
              <a:t>resison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сводится к модусу </a:t>
            </a:r>
            <a:r>
              <a:rPr lang="en-US" kern="0" dirty="0" smtClean="0">
                <a:solidFill>
                  <a:srgbClr val="FF66CC"/>
                </a:solidFill>
              </a:rPr>
              <a:t>F</a:t>
            </a:r>
            <a:r>
              <a:rPr lang="en-US" kern="0" dirty="0" smtClean="0"/>
              <a:t>erio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FF00"/>
                </a:solidFill>
              </a:rPr>
              <a:t>простым обращением </a:t>
            </a:r>
            <a:r>
              <a:rPr lang="ru-RU" dirty="0" smtClean="0">
                <a:latin typeface="+mj-lt"/>
              </a:rPr>
              <a:t>б</a:t>
            </a:r>
            <a:r>
              <a:rPr lang="fr-FR" dirty="0" smtClean="0">
                <a:latin typeface="+mj-lt"/>
              </a:rPr>
              <a:t>ó</a:t>
            </a:r>
            <a:r>
              <a:rPr lang="ru-RU" dirty="0" smtClean="0">
                <a:latin typeface="+mj-lt"/>
              </a:rPr>
              <a:t>ль</a:t>
            </a:r>
            <a:r>
              <a:rPr lang="ru-RU" dirty="0" smtClean="0"/>
              <a:t>шей </a:t>
            </a:r>
            <a:r>
              <a:rPr lang="ru-RU" dirty="0" smtClean="0">
                <a:solidFill>
                  <a:srgbClr val="00FFFF"/>
                </a:solidFill>
              </a:rPr>
              <a:t>общеотрицательной</a:t>
            </a:r>
            <a:r>
              <a:rPr lang="ru-RU" dirty="0" smtClean="0"/>
              <a:t> посылки,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первого слога 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простым </a:t>
            </a:r>
            <a:r>
              <a:rPr lang="ru-RU" kern="0" spc="-20" dirty="0" smtClean="0">
                <a:solidFill>
                  <a:srgbClr val="00FF00"/>
                </a:solidFill>
              </a:rPr>
              <a:t>обращением </a:t>
            </a:r>
            <a:r>
              <a:rPr lang="ru-RU" kern="0" spc="-20" dirty="0" smtClean="0"/>
              <a:t>меньшей </a:t>
            </a:r>
            <a:r>
              <a:rPr lang="ru-RU" dirty="0" smtClean="0">
                <a:solidFill>
                  <a:srgbClr val="00FFFF"/>
                </a:solidFill>
              </a:rPr>
              <a:t>частноутвердительной </a:t>
            </a:r>
            <a:r>
              <a:rPr lang="ru-RU" dirty="0" smtClean="0"/>
              <a:t>посылки, </a:t>
            </a:r>
            <a:br>
              <a:rPr lang="ru-RU" dirty="0" smtClean="0"/>
            </a:br>
            <a:r>
              <a:rPr lang="ru-RU" dirty="0" smtClean="0"/>
              <a:t>на что указывает согласная </a:t>
            </a: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, следующая в имени модуса сразу после гласной второго слога 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49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2" grpId="0" animBg="1"/>
      <p:bldP spid="447503" grpId="0" animBg="1"/>
      <p:bldP spid="18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японцы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японец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sz="1600" dirty="0" smtClean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простым </a:t>
            </a:r>
            <a:r>
              <a:rPr lang="ru-RU" sz="2800" b="1" kern="0" baseline="0" dirty="0">
                <a:solidFill>
                  <a:schemeClr val="bg1"/>
                </a:solidFill>
              </a:rPr>
              <a:t>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4749800" y="1476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1800" b="1" baseline="0" dirty="0" smtClean="0">
                <a:solidFill>
                  <a:srgbClr val="00FF00"/>
                </a:solidFill>
              </a:rPr>
              <a:t>Обращаем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baseline="0" dirty="0" smtClean="0">
                <a:solidFill>
                  <a:srgbClr val="00FFFF"/>
                </a:solidFill>
              </a:rPr>
              <a:t>общеотрицательную</a:t>
            </a:r>
            <a:r>
              <a:rPr lang="ru-RU" sz="1800" b="1" baseline="0" dirty="0" smtClean="0">
                <a:solidFill>
                  <a:srgbClr val="00FF00"/>
                </a:solidFill>
              </a:rPr>
              <a:t>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/>
              <a:t>б</a:t>
            </a:r>
            <a:r>
              <a:rPr lang="fr-FR" dirty="0" smtClean="0">
                <a:cs typeface="Times New Roman"/>
              </a:rPr>
              <a:t>ó</a:t>
            </a:r>
            <a:r>
              <a:rPr lang="ru-RU" sz="1800" b="1" baseline="0" dirty="0" smtClean="0"/>
              <a:t>льшую посылку.</a:t>
            </a:r>
            <a:endParaRPr lang="ru-RU" sz="1800" b="1" baseline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0"/>
          <p:cNvSpPr>
            <a:spLocks noChangeArrowheads="1"/>
          </p:cNvSpPr>
          <p:nvPr/>
        </p:nvSpPr>
        <p:spPr bwMode="auto">
          <a:xfrm rot="-1500000">
            <a:off x="1223963" y="2808288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0115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90116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0117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90119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90120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японцы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0121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0122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японец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0123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sz="1600" dirty="0" smtClean="0">
              <a:solidFill>
                <a:srgbClr val="0000FF"/>
              </a:solidFill>
            </a:endParaRPr>
          </a:p>
        </p:txBody>
      </p:sp>
      <p:sp>
        <p:nvSpPr>
          <p:cNvPr id="90124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0125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7" name="Oval 13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19" name="Oval 12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японец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простым </a:t>
            </a:r>
            <a:r>
              <a:rPr lang="ru-RU" sz="2800" b="1" kern="0" baseline="0" dirty="0">
                <a:solidFill>
                  <a:schemeClr val="bg1"/>
                </a:solidFill>
              </a:rPr>
              <a:t>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00FF00"/>
                </a:solidFill>
              </a:rPr>
              <a:t>Обращаем </a:t>
            </a:r>
            <a:r>
              <a:rPr lang="ru-RU" dirty="0" smtClean="0">
                <a:solidFill>
                  <a:srgbClr val="00FFFF"/>
                </a:solidFill>
              </a:rPr>
              <a:t>частно</a:t>
            </a:r>
            <a:r>
              <a:rPr lang="ru-RU" sz="1800" b="1" baseline="0" dirty="0" smtClean="0">
                <a:solidFill>
                  <a:srgbClr val="00FFFF"/>
                </a:solidFill>
              </a:rPr>
              <a:t>утвердительную</a:t>
            </a:r>
            <a:r>
              <a:rPr lang="ru-RU" sz="1800" b="1" baseline="0" dirty="0" smtClean="0"/>
              <a:t>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меньшую посылку.</a:t>
            </a:r>
            <a:r>
              <a:rPr lang="ru-RU" dirty="0" smtClean="0"/>
              <a:t> 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рыба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b="1" baseline="0" dirty="0">
                <a:solidFill>
                  <a:srgbClr val="0000FF"/>
                </a:solidFill>
              </a:rPr>
              <a:t/>
            </a:r>
            <a:br>
              <a:rPr lang="ru-RU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Ни одна</a:t>
            </a:r>
            <a:r>
              <a:rPr lang="ru-RU" b="1" baseline="0" dirty="0">
                <a:solidFill>
                  <a:srgbClr val="0000FF"/>
                </a:solidFill>
              </a:rPr>
              <a:t/>
            </a:r>
            <a:br>
              <a:rPr lang="ru-RU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4749800" y="2988000"/>
            <a:ext cx="41751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/>
              <a:t>Меньшую посылку </a:t>
            </a:r>
            <a:br>
              <a:rPr lang="ru-RU" sz="1800" b="1" baseline="0" dirty="0" smtClean="0"/>
            </a:br>
            <a:r>
              <a:rPr lang="ru-RU" sz="1800" b="1" baseline="0" dirty="0" smtClean="0"/>
              <a:t>оставляем без </a:t>
            </a:r>
            <a:r>
              <a:rPr lang="ru-RU" dirty="0" smtClean="0"/>
              <a:t>и</a:t>
            </a:r>
            <a:r>
              <a:rPr lang="ru-RU" sz="1800" b="1" baseline="0" dirty="0" smtClean="0"/>
              <a:t>зменения.</a:t>
            </a:r>
            <a:endParaRPr lang="ru-RU" sz="1800" b="1" baseline="0" dirty="0"/>
          </a:p>
        </p:txBody>
      </p:sp>
      <p:sp>
        <p:nvSpPr>
          <p:cNvPr id="22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lIns="72000" rIns="72000"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nt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9" grpId="0" animBg="1"/>
      <p:bldP spid="479250" grpId="0" animBg="1"/>
      <p:bldP spid="479251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0"/>
          <p:cNvSpPr>
            <a:spLocks noChangeArrowheads="1"/>
          </p:cNvSpPr>
          <p:nvPr/>
        </p:nvSpPr>
        <p:spPr bwMode="auto">
          <a:xfrm rot="-1500000">
            <a:off x="1223963" y="2808000"/>
            <a:ext cx="2160587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6083300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 rot="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не суть</a:t>
            </a: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 rot="1500000">
            <a:off x="575945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083300" y="33480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91142" name="AutoShape 3"/>
          <p:cNvSpPr>
            <a:spLocks noChangeArrowheads="1"/>
          </p:cNvSpPr>
          <p:nvPr/>
        </p:nvSpPr>
        <p:spPr bwMode="auto">
          <a:xfrm>
            <a:off x="6083300" y="1836738"/>
            <a:ext cx="1422400" cy="719137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1143" name="AutoShape 2"/>
          <p:cNvSpPr>
            <a:spLocks noChangeArrowheads="1"/>
          </p:cNvSpPr>
          <p:nvPr/>
        </p:nvSpPr>
        <p:spPr bwMode="auto">
          <a:xfrm>
            <a:off x="1584325" y="33464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91144" name="AutoShape 3"/>
          <p:cNvSpPr>
            <a:spLocks noChangeArrowheads="1"/>
          </p:cNvSpPr>
          <p:nvPr/>
        </p:nvSpPr>
        <p:spPr bwMode="auto">
          <a:xfrm>
            <a:off x="1584325" y="183515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1145" name="AutoShape 4"/>
          <p:cNvSpPr>
            <a:spLocks noChangeArrowheads="1"/>
          </p:cNvSpPr>
          <p:nvPr/>
        </p:nvSpPr>
        <p:spPr bwMode="auto">
          <a:xfrm>
            <a:off x="1584325" y="5435600"/>
            <a:ext cx="1422400" cy="719138"/>
          </a:xfrm>
          <a:prstGeom prst="rightArrow">
            <a:avLst>
              <a:gd name="adj1" fmla="val 50000"/>
              <a:gd name="adj2" fmla="val 6193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 суть</a:t>
            </a:r>
          </a:p>
        </p:txBody>
      </p:sp>
      <p:sp>
        <p:nvSpPr>
          <p:cNvPr id="91147" name="Oval 7"/>
          <p:cNvSpPr>
            <a:spLocks noChangeAspect="1" noChangeArrowheads="1"/>
          </p:cNvSpPr>
          <p:nvPr/>
        </p:nvSpPr>
        <p:spPr bwMode="auto">
          <a:xfrm>
            <a:off x="179388" y="507523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sz="1800" b="1" baseline="0" dirty="0" smtClean="0">
                <a:solidFill>
                  <a:srgbClr val="0000FF"/>
                </a:solidFill>
              </a:rPr>
              <a:t>екоторые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91148" name="Oval 8"/>
          <p:cNvSpPr>
            <a:spLocks noChangeAspect="1" noChangeArrowheads="1"/>
          </p:cNvSpPr>
          <p:nvPr/>
        </p:nvSpPr>
        <p:spPr bwMode="auto">
          <a:xfrm>
            <a:off x="3060700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японцы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1149" name="Rectangle 9"/>
          <p:cNvSpPr>
            <a:spLocks noChangeArrowheads="1"/>
          </p:cNvSpPr>
          <p:nvPr/>
        </p:nvSpPr>
        <p:spPr bwMode="auto">
          <a:xfrm>
            <a:off x="252413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1150" name="Oval 12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японец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1151" name="Oval 13"/>
          <p:cNvSpPr>
            <a:spLocks noChangeAspect="1" noChangeArrowheads="1"/>
          </p:cNvSpPr>
          <p:nvPr/>
        </p:nvSpPr>
        <p:spPr bwMode="auto">
          <a:xfrm>
            <a:off x="306070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sz="1600" dirty="0" smtClean="0">
              <a:solidFill>
                <a:srgbClr val="0000FF"/>
              </a:solidFill>
            </a:endParaRPr>
          </a:p>
        </p:txBody>
      </p:sp>
      <p:sp>
        <p:nvSpPr>
          <p:cNvPr id="91152" name="Oval 14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1153" name="Oval 15"/>
          <p:cNvSpPr>
            <a:spLocks noChangeAspect="1" noChangeArrowheads="1"/>
          </p:cNvSpPr>
          <p:nvPr/>
        </p:nvSpPr>
        <p:spPr bwMode="auto">
          <a:xfrm>
            <a:off x="306070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91154" name="Oval 13"/>
          <p:cNvSpPr>
            <a:spLocks noChangeAspect="1" noChangeArrowheads="1"/>
          </p:cNvSpPr>
          <p:nvPr/>
        </p:nvSpPr>
        <p:spPr bwMode="auto">
          <a:xfrm>
            <a:off x="4679950" y="14763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один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грек</a:t>
            </a:r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91155" name="Oval 12"/>
          <p:cNvSpPr>
            <a:spLocks noChangeAspect="1" noChangeArrowheads="1"/>
          </p:cNvSpPr>
          <p:nvPr/>
        </p:nvSpPr>
        <p:spPr bwMode="auto">
          <a:xfrm>
            <a:off x="7559675" y="147637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японец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Oval 15"/>
          <p:cNvSpPr>
            <a:spLocks noChangeAspect="1" noChangeArrowheads="1"/>
          </p:cNvSpPr>
          <p:nvPr/>
        </p:nvSpPr>
        <p:spPr bwMode="auto">
          <a:xfrm>
            <a:off x="4679950" y="29876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Некоторые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4" name="Oval 14"/>
          <p:cNvSpPr>
            <a:spLocks noChangeAspect="1" noChangeArrowheads="1"/>
          </p:cNvSpPr>
          <p:nvPr/>
        </p:nvSpPr>
        <p:spPr bwMode="auto">
          <a:xfrm>
            <a:off x="7559675" y="298767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греки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4751388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8" name="Oval 7"/>
          <p:cNvSpPr>
            <a:spLocks noChangeAspect="1" noChangeArrowheads="1"/>
          </p:cNvSpPr>
          <p:nvPr/>
        </p:nvSpPr>
        <p:spPr bwMode="auto">
          <a:xfrm>
            <a:off x="4679950" y="507523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sz="1800" b="1" baseline="0" dirty="0" smtClean="0">
                <a:solidFill>
                  <a:srgbClr val="0000FF"/>
                </a:solidFill>
              </a:rPr>
              <a:t>которые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поэты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30" name="Oval 8"/>
          <p:cNvSpPr>
            <a:spLocks noChangeAspect="1" noChangeArrowheads="1"/>
          </p:cNvSpPr>
          <p:nvPr/>
        </p:nvSpPr>
        <p:spPr bwMode="auto">
          <a:xfrm>
            <a:off x="7559675" y="507523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японцы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0" y="214313"/>
            <a:ext cx="9166225" cy="1143000"/>
          </a:xfrm>
          <a:prstGeom prst="rect">
            <a:avLst/>
          </a:prstGeom>
        </p:spPr>
        <p:txBody>
          <a:bodyPr anchor="t" anchorCtr="1"/>
          <a:lstStyle/>
          <a:p>
            <a:pPr algn="ctr">
              <a:defRPr/>
            </a:pP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chemeClr val="accent3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3200" b="1" u="sng" kern="0" baseline="0" dirty="0" smtClean="0">
                <a:solidFill>
                  <a:srgbClr val="00FF00"/>
                </a:solidFill>
              </a:rPr>
              <a:t>s</a:t>
            </a:r>
            <a:r>
              <a:rPr lang="en-US" sz="3200" b="1" kern="0" baseline="0" dirty="0" smtClean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3200" b="1" kern="0" baseline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n</a:t>
            </a:r>
            <a:r>
              <a:rPr lang="ru-RU" sz="3200" b="1" kern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сводим к </a:t>
            </a:r>
            <a:r>
              <a:rPr lang="ru-RU" sz="3200" b="1" kern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модусу </a:t>
            </a:r>
            <a:r>
              <a:rPr lang="en-US" sz="3200" b="1" u="sng" kern="0" baseline="0" dirty="0" smtClean="0">
                <a:solidFill>
                  <a:srgbClr val="FF66CC"/>
                </a:solidFill>
              </a:rPr>
              <a:t>F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e</a:t>
            </a:r>
            <a:r>
              <a:rPr lang="en-US" sz="3200" b="1" kern="0" baseline="0" dirty="0" smtClean="0">
                <a:solidFill>
                  <a:schemeClr val="bg1"/>
                </a:solidFill>
              </a:rPr>
              <a:t>r</a:t>
            </a:r>
            <a:r>
              <a:rPr lang="en-US" sz="3200" b="1" kern="0" baseline="0" dirty="0" smtClean="0">
                <a:solidFill>
                  <a:srgbClr val="00FFFF"/>
                </a:solidFill>
              </a:rPr>
              <a:t>io</a:t>
            </a:r>
            <a: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b="1" kern="0" baseline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</a:br>
            <a:r>
              <a:rPr lang="ru-RU" sz="2800" b="1" kern="0" baseline="0" dirty="0" smtClean="0">
                <a:solidFill>
                  <a:schemeClr val="bg1"/>
                </a:solidFill>
              </a:rPr>
              <a:t>простым </a:t>
            </a:r>
            <a:r>
              <a:rPr lang="ru-RU" sz="2800" b="1" kern="0" baseline="0" dirty="0">
                <a:solidFill>
                  <a:schemeClr val="bg1"/>
                </a:solidFill>
              </a:rPr>
              <a:t>обращением</a:t>
            </a:r>
            <a:endParaRPr lang="ru-RU" sz="2800" b="1" kern="0" baseline="0" dirty="0">
              <a:solidFill>
                <a:srgbClr val="00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6" grpId="0" animBg="1"/>
      <p:bldP spid="26" grpId="1" animBg="1"/>
      <p:bldP spid="26" grpId="2" animBg="1"/>
      <p:bldP spid="25" grpId="0" animBg="1"/>
      <p:bldP spid="25" grpId="1" animBg="1"/>
      <p:bldP spid="22" grpId="0" animBg="1"/>
      <p:bldP spid="91145" grpId="0" animBg="1"/>
      <p:bldP spid="91145" grpId="1" animBg="1"/>
      <p:bldP spid="91147" grpId="0" animBg="1"/>
      <p:bldP spid="91147" grpId="1" animBg="1"/>
      <p:bldP spid="91148" grpId="0" animBg="1"/>
      <p:bldP spid="91148" grpId="1" animBg="1"/>
      <p:bldP spid="21" grpId="0" animBg="1"/>
      <p:bldP spid="24" grpId="0" animBg="1"/>
      <p:bldP spid="27" grpId="0" animBg="1"/>
      <p:bldP spid="28" grpId="0" animBg="1"/>
      <p:bldP spid="28" grpId="1" animBg="1"/>
      <p:bldP spid="30" grpId="0" animBg="1"/>
      <p:bldP spid="30" grpId="1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836738"/>
            <a:ext cx="1420813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4" name="Rectangle 2"/>
          <p:cNvSpPr>
            <a:spLocks noChangeArrowheads="1"/>
          </p:cNvSpPr>
          <p:nvPr/>
        </p:nvSpPr>
        <p:spPr bwMode="auto">
          <a:xfrm rot="1500000">
            <a:off x="5757863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800" b="1" baseline="0" dirty="0">
                <a:solidFill>
                  <a:schemeClr val="accent1"/>
                </a:solidFill>
              </a:rPr>
              <a:t>не </a:t>
            </a:r>
            <a:r>
              <a:rPr lang="ru-RU" sz="1800" b="1" baseline="0" dirty="0" smtClean="0">
                <a:solidFill>
                  <a:schemeClr val="accent1"/>
                </a:solidFill>
              </a:rPr>
              <a:t>есть</a:t>
            </a:r>
            <a:endParaRPr lang="ru-RU" sz="1800" b="1" baseline="0" dirty="0">
              <a:solidFill>
                <a:schemeClr val="accent1"/>
              </a:solidFill>
            </a:endParaRPr>
          </a:p>
        </p:txBody>
      </p:sp>
      <p:sp>
        <p:nvSpPr>
          <p:cNvPr id="479235" name="Rectangle 3"/>
          <p:cNvSpPr>
            <a:spLocks noChangeArrowheads="1"/>
          </p:cNvSpPr>
          <p:nvPr/>
        </p:nvSpPr>
        <p:spPr bwMode="auto">
          <a:xfrm rot="1500000">
            <a:off x="5756400" y="2808288"/>
            <a:ext cx="2159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 средний </a:t>
            </a: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  <a:r>
              <a:rPr lang="en-US" sz="1600" b="1" baseline="0" dirty="0">
                <a:solidFill>
                  <a:srgbClr val="0000FF"/>
                </a:solidFill>
              </a:rPr>
              <a:t> 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1713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1713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5434013"/>
            <a:ext cx="1420812" cy="719137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33464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835150"/>
            <a:ext cx="1420812" cy="719138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179388" y="14747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</a:p>
          <a:p>
            <a:r>
              <a:rPr lang="ru-RU" sz="2000" dirty="0" smtClean="0">
                <a:solidFill>
                  <a:srgbClr val="0000FF"/>
                </a:solidFill>
              </a:rPr>
              <a:t>рыба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57525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17938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b="1" baseline="0" dirty="0">
                <a:solidFill>
                  <a:srgbClr val="0000FF"/>
                </a:solidFill>
              </a:rPr>
              <a:t/>
            </a:r>
            <a:br>
              <a:rPr lang="ru-RU" b="1" baseline="0" dirty="0">
                <a:solidFill>
                  <a:srgbClr val="0000FF"/>
                </a:solidFill>
              </a:rPr>
            </a:br>
            <a:r>
              <a:rPr lang="ru-RU" sz="2000" b="1" baseline="0" dirty="0" smtClean="0">
                <a:solidFill>
                  <a:srgbClr val="0000FF"/>
                </a:solidFill>
              </a:rPr>
              <a:t>галка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57525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250825" y="4570413"/>
            <a:ext cx="4175125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17938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57525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4678363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5650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4678363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Всякая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5650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птица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4678363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ни одна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галка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5650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 smtClean="0">
                <a:solidFill>
                  <a:srgbClr val="0000FF"/>
                </a:solidFill>
              </a:rPr>
              <a:t>рыба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4749800" y="4572000"/>
            <a:ext cx="4175125" cy="36036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1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8229600" cy="1143000"/>
          </a:xfrm>
        </p:spPr>
        <p:txBody>
          <a:bodyPr lIns="72000" rIns="72000" anchor="t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u="sng" dirty="0" smtClean="0">
                <a:solidFill>
                  <a:srgbClr val="00FF00"/>
                </a:solidFill>
              </a:rPr>
              <a:t>s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ru-RU" sz="3200" b="1" dirty="0" smtClean="0">
                <a:solidFill>
                  <a:schemeClr val="bg1"/>
                </a:solidFill>
              </a:rPr>
              <a:t> сводим к модусу </a:t>
            </a:r>
            <a:r>
              <a:rPr lang="en-US" sz="3200" b="1" u="sng" dirty="0" smtClean="0">
                <a:solidFill>
                  <a:srgbClr val="FF66CC"/>
                </a:solidFill>
              </a:rPr>
              <a:t>C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l</a:t>
            </a:r>
            <a:r>
              <a:rPr lang="en-US" sz="3200" b="1" dirty="0" smtClean="0">
                <a:solidFill>
                  <a:srgbClr val="00FFFF"/>
                </a:solidFill>
              </a:rPr>
              <a:t>a</a:t>
            </a:r>
            <a:r>
              <a:rPr lang="en-US" sz="3200" b="1" dirty="0" smtClean="0">
                <a:solidFill>
                  <a:schemeClr val="bg1"/>
                </a:solidFill>
              </a:rPr>
              <a:t>r</a:t>
            </a:r>
            <a:r>
              <a:rPr lang="en-US" sz="3200" b="1" dirty="0" smtClean="0">
                <a:solidFill>
                  <a:srgbClr val="00FFFF"/>
                </a:solidFill>
              </a:rPr>
              <a:t>e</a:t>
            </a:r>
            <a:r>
              <a:rPr lang="en-US" sz="3200" b="1" dirty="0" smtClean="0">
                <a:solidFill>
                  <a:schemeClr val="bg1"/>
                </a:solidFill>
              </a:rPr>
              <a:t>nt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простым обращением</a:t>
            </a:r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 rot="5400000">
            <a:off x="3276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b="1" baseline="0" dirty="0">
                <a:solidFill>
                  <a:srgbClr val="0000FF"/>
                </a:solidFill>
              </a:rPr>
              <a:t>средний</a:t>
            </a:r>
            <a:br>
              <a:rPr lang="ru-RU" sz="1600" b="1" baseline="0" dirty="0">
                <a:solidFill>
                  <a:srgbClr val="0000FF"/>
                </a:solidFill>
              </a:rPr>
            </a:br>
            <a:r>
              <a:rPr lang="ru-RU" sz="1600" b="1" baseline="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33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4" grpId="0" animBg="1"/>
      <p:bldP spid="479234" grpId="1" animBg="1"/>
      <p:bldP spid="479234" grpId="2" animBg="1"/>
      <p:bldP spid="479235" grpId="0" animBg="1"/>
      <p:bldP spid="479235" grpId="1" animBg="1"/>
      <p:bldP spid="479236" grpId="0" animBg="1"/>
      <p:bldP spid="479236" grpId="1" animBg="1"/>
      <p:bldP spid="479237" grpId="0" animBg="1"/>
      <p:bldP spid="7175" grpId="0" animBg="1"/>
      <p:bldP spid="7175" grpId="1" animBg="1"/>
      <p:bldP spid="7184" grpId="0" animBg="1"/>
      <p:bldP spid="7184" grpId="1" animBg="1"/>
      <p:bldP spid="7185" grpId="0" animBg="1"/>
      <p:bldP spid="7185" grpId="1" animBg="1"/>
      <p:bldP spid="479252" grpId="0" animBg="1"/>
      <p:bldP spid="479253" grpId="0" animBg="1"/>
      <p:bldP spid="479254" grpId="0" animBg="1"/>
      <p:bldP spid="479254" grpId="1" animBg="1"/>
      <p:bldP spid="479255" grpId="0" animBg="1"/>
      <p:bldP spid="479255" grpId="1" animBg="1"/>
      <p:bldP spid="479259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28495</TotalTime>
  <Words>2757</Words>
  <Application>Microsoft Office PowerPoint</Application>
  <PresentationFormat>Экран (4:3)</PresentationFormat>
  <Paragraphs>1470</Paragraphs>
  <Slides>81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82" baseType="lpstr">
      <vt:lpstr>Оформление по умолчанию</vt:lpstr>
      <vt:lpstr>Н. И. Бирюков, Д. С Горшенёв, О. М. Решетова  Основы формальной логики</vt:lpstr>
      <vt:lpstr>Сведение модусов простого категорического силлогизма к модусам первой фигуры</vt:lpstr>
      <vt:lpstr>Сведение модусов простого категорического силлогизма к модусам первой фигуры</vt:lpstr>
      <vt:lpstr>Сведение модусов простого категорического силлогизма к модусам первой фигуры</vt:lpstr>
      <vt:lpstr>Сведение модусов простого категорического силлогизма к модусам первой фигуры</vt:lpstr>
      <vt:lpstr>Модус Cesare сводим к модусу Celarent простым обращением</vt:lpstr>
      <vt:lpstr>Модус Cesare сводим к модусу Celarent простым обращением</vt:lpstr>
      <vt:lpstr>Модус Cesare сводим к модусу Celarent простым обращением</vt:lpstr>
      <vt:lpstr>Модус Cesare сводим к модусу Celarent простым обращением</vt:lpstr>
      <vt:lpstr>Модус Camestres сводим к модусу Celarent простыми обращениями и перестановкой посылок</vt:lpstr>
      <vt:lpstr>Модус Camestres сводим к модусу Celarent простыми обращениями и перестановкой посылок</vt:lpstr>
      <vt:lpstr>Слайд 12</vt:lpstr>
      <vt:lpstr>Слайд 13</vt:lpstr>
      <vt:lpstr>Слайд 14</vt:lpstr>
      <vt:lpstr>Слайд 15</vt:lpstr>
      <vt:lpstr>Слайд 16</vt:lpstr>
      <vt:lpstr>Слайд 17</vt:lpstr>
      <vt:lpstr>Модус Festino сводим к модусу Ferio простым обращением</vt:lpstr>
      <vt:lpstr>Модус Festino сводим к модусу Ferio простым обращением</vt:lpstr>
      <vt:lpstr>Модус Festino сводим к модусу Ferio простым обращением</vt:lpstr>
      <vt:lpstr>Модус Festino сводим к модусу Ferio простым обращением</vt:lpstr>
      <vt:lpstr>Модус Baroco сводим к модусу Barbara приведением к нелепости</vt:lpstr>
      <vt:lpstr>Модус Baroco сводим к модусу Barbara приведением к нелепости</vt:lpstr>
      <vt:lpstr>Модус Baroco сводим к модусу Barbara приведением к нелепости</vt:lpstr>
      <vt:lpstr>Модус Baroco сводим к модусу Barbara приведением к нелепости</vt:lpstr>
      <vt:lpstr>Модус Baroco сводим к модусу Barbara приведением к нелепости</vt:lpstr>
      <vt:lpstr>Модус Baroco сводим к модусу Barbara приведением к нелепости</vt:lpstr>
      <vt:lpstr>Модус Darapti сводим к модусу Darii обращением с ограничением</vt:lpstr>
      <vt:lpstr>Модус Darapti сводим к модусу Darii обращением с ограничением</vt:lpstr>
      <vt:lpstr>Модус Darapti сводим к модусу Darii обращением с ограничением</vt:lpstr>
      <vt:lpstr>Модус Darapti сводим к модусу Darii обращением с ограничением</vt:lpstr>
      <vt:lpstr>Модус Disamis сводим к модусу Darii простыми обращениями и перестановкой посылок</vt:lpstr>
      <vt:lpstr>Модус Disamis сводим к модусу Darii простыми обращениями и перестановкой посылок</vt:lpstr>
      <vt:lpstr>Слайд 34</vt:lpstr>
      <vt:lpstr>Слайд 35</vt:lpstr>
      <vt:lpstr>Слайд 36</vt:lpstr>
      <vt:lpstr>Слайд 37</vt:lpstr>
      <vt:lpstr>Слайд 38</vt:lpstr>
      <vt:lpstr>Слайд 39</vt:lpstr>
      <vt:lpstr>Модус Datisi сводим к модусу Darii простым обращением</vt:lpstr>
      <vt:lpstr>Модус Datisi сводим к модусу Darii простым обращением</vt:lpstr>
      <vt:lpstr>Модус Datisi сводим к модусу Darii простым обращением</vt:lpstr>
      <vt:lpstr>Модус Datisi сводим к модусу Darii простым обращением</vt:lpstr>
      <vt:lpstr>Модус Felapton сводим к модусу Ferio обращением с ограничением</vt:lpstr>
      <vt:lpstr>Модус Felapton сводим к модусу Ferio обращением с ограничением</vt:lpstr>
      <vt:lpstr>Модус Felapton сводим к модусу Ferio обращением с ограничением</vt:lpstr>
      <vt:lpstr>Модус Felapton сводим к модусу Ferio обращением с ограничением</vt:lpstr>
      <vt:lpstr>Модус Bocardo сводим к модусу Barbara приведением к нелепости</vt:lpstr>
      <vt:lpstr>Модус Bocardo сводим к модусу Barbara приведением к нелепости</vt:lpstr>
      <vt:lpstr>Модус Bocardo сводим к модусу Barbara приведением к нелепости</vt:lpstr>
      <vt:lpstr>Модус Bocardo сводим к модусу Barbara приведением к нелепости</vt:lpstr>
      <vt:lpstr>Модус Bocardo сводим к модусу Barbara приведением к нелепости</vt:lpstr>
      <vt:lpstr>Модус Bocardo сводим к модусу Barbara приведением к нелепости</vt:lpstr>
      <vt:lpstr>Модус Ferison сводим к модусу Ferio простым обращением</vt:lpstr>
      <vt:lpstr>Модус Ferison сводим к модусу Ferio простым обращением</vt:lpstr>
      <vt:lpstr>Модус Ferison сводим к модусу Ferio простым обращением</vt:lpstr>
      <vt:lpstr>Модус Ferison сводим к модусу Ferio простым обращением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Простой категорический силлогизм</dc:title>
  <dc:subject>Тема 7. Сведение модусов простого категорического силлогизма к модусам первой фигуры</dc:subject>
  <dc:creator>Николай Бирюков, Дмитрий Горшенев, Ольга Решетова</dc:creator>
  <dc:description>Редакция марта 2025 г.</dc:description>
  <cp:lastModifiedBy>NICK</cp:lastModifiedBy>
  <cp:revision>1567</cp:revision>
  <cp:lastPrinted>2025-02-14T20:16:57Z</cp:lastPrinted>
  <dcterms:created xsi:type="dcterms:W3CDTF">2004-09-28T22:15:44Z</dcterms:created>
  <dcterms:modified xsi:type="dcterms:W3CDTF">2025-03-23T13:58:33Z</dcterms:modified>
</cp:coreProperties>
</file>